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Lst>
  <p:notesMasterIdLst>
    <p:notesMasterId r:id="rId45"/>
  </p:notesMasterIdLst>
  <p:handoutMasterIdLst>
    <p:handoutMasterId r:id="rId46"/>
  </p:handoutMasterIdLst>
  <p:sldIdLst>
    <p:sldId id="256" r:id="rId3"/>
    <p:sldId id="301"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271" r:id="rId44"/>
  </p:sldIdLst>
  <p:sldSz cx="12188825" cy="6858000"/>
  <p:notesSz cx="6858000" cy="9144000"/>
  <p:embeddedFontLst>
    <p:embeddedFont>
      <p:font typeface="Segoe UI" pitchFamily="34" charset="0"/>
      <p:regular r:id="rId47"/>
      <p:bold r:id="rId48"/>
      <p:italic r:id="rId49"/>
      <p:boldItalic r:id="rId50"/>
    </p:embeddedFont>
    <p:embeddedFont>
      <p:font typeface="Segoe Light" charset="0"/>
      <p:regular r:id="rId51"/>
      <p:italic r:id="rId52"/>
    </p:embeddedFont>
    <p:embeddedFont>
      <p:font typeface="Consolas" pitchFamily="49" charset="0"/>
      <p:regular r:id="rId53"/>
      <p:bold r:id="rId54"/>
      <p:italic r:id="rId55"/>
      <p:boldItalic r:id="rId56"/>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varScale="1">
        <p:scale>
          <a:sx n="74" d="100"/>
          <a:sy n="74" d="100"/>
        </p:scale>
        <p:origin x="-678"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740DF5-EB95-471B-AE2B-4BAB9A95ACC1}" type="doc">
      <dgm:prSet loTypeId="urn:microsoft.com/office/officeart/2005/8/layout/vList5" loCatId="list" qsTypeId="urn:microsoft.com/office/officeart/2005/8/quickstyle/3d1" qsCatId="3D" csTypeId="urn:microsoft.com/office/officeart/2005/8/colors/colorful1#1" csCatId="colorful" phldr="1"/>
      <dgm:spPr/>
      <dgm:t>
        <a:bodyPr/>
        <a:lstStyle/>
        <a:p>
          <a:endParaRPr lang="en-US"/>
        </a:p>
      </dgm:t>
    </dgm:pt>
    <dgm:pt modelId="{7DC1CF91-F0DF-46EB-AD4D-F9D5429BE7C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b="1" dirty="0" smtClean="0"/>
            <a:t>Content:</a:t>
          </a:r>
          <a:endParaRPr lang="en-US" dirty="0"/>
        </a:p>
      </dgm:t>
    </dgm:pt>
    <dgm:pt modelId="{EEE71E1C-AA78-4A35-B87E-AE8ACBBB5152}" type="parTrans" cxnId="{BCC4EBEC-6F39-4045-BD67-C2A964DC1B0F}">
      <dgm:prSet/>
      <dgm:spPr/>
      <dgm:t>
        <a:bodyPr/>
        <a:lstStyle/>
        <a:p>
          <a:endParaRPr lang="en-US"/>
        </a:p>
      </dgm:t>
    </dgm:pt>
    <dgm:pt modelId="{CCD715DD-62D8-43B7-9829-9E9260C20138}" type="sibTrans" cxnId="{BCC4EBEC-6F39-4045-BD67-C2A964DC1B0F}">
      <dgm:prSet/>
      <dgm:spPr/>
      <dgm:t>
        <a:bodyPr/>
        <a:lstStyle/>
        <a:p>
          <a:endParaRPr lang="en-US"/>
        </a:p>
      </dgm:t>
    </dgm:pt>
    <dgm:pt modelId="{2BF8434A-FCA4-47AE-AF05-F954D10D8CCC}">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b="0" dirty="0" smtClean="0">
              <a:solidFill>
                <a:srgbClr val="000000"/>
              </a:solidFill>
              <a:latin typeface="Segoe UI" pitchFamily="34" charset="0"/>
              <a:ea typeface="Segoe UI" pitchFamily="34" charset="0"/>
              <a:cs typeface="Segoe UI" pitchFamily="34" charset="0"/>
            </a:rPr>
            <a:t>Package binaries / files</a:t>
          </a:r>
          <a:endParaRPr lang="en-US" sz="2000" b="0" dirty="0">
            <a:solidFill>
              <a:srgbClr val="000000"/>
            </a:solidFill>
            <a:latin typeface="Segoe UI" pitchFamily="34" charset="0"/>
            <a:ea typeface="Segoe UI" pitchFamily="34" charset="0"/>
            <a:cs typeface="Segoe UI" pitchFamily="34" charset="0"/>
          </a:endParaRPr>
        </a:p>
      </dgm:t>
    </dgm:pt>
    <dgm:pt modelId="{CB1A0ACC-0A04-4A06-BED4-37BAA1FC978F}" type="parTrans" cxnId="{3885100E-A592-4386-89FA-87D839F8AEE5}">
      <dgm:prSet/>
      <dgm:spPr/>
      <dgm:t>
        <a:bodyPr/>
        <a:lstStyle/>
        <a:p>
          <a:endParaRPr lang="en-US"/>
        </a:p>
      </dgm:t>
    </dgm:pt>
    <dgm:pt modelId="{2474D031-FBFE-4612-8FCD-22417283AE05}" type="sibTrans" cxnId="{3885100E-A592-4386-89FA-87D839F8AEE5}">
      <dgm:prSet/>
      <dgm:spPr/>
      <dgm:t>
        <a:bodyPr/>
        <a:lstStyle/>
        <a:p>
          <a:endParaRPr lang="en-US"/>
        </a:p>
      </dgm:t>
    </dgm:pt>
    <dgm:pt modelId="{629F8DAE-946F-45C1-909A-A6FCDEBFADFB}">
      <dgm:prSet phldrT="[Text]"/>
      <dgm:spPr/>
      <dgm:t>
        <a:bodyPr/>
        <a:lstStyle/>
        <a:p>
          <a:pPr rtl="0"/>
          <a:r>
            <a:rPr lang="en-US" b="1" dirty="0" smtClean="0"/>
            <a:t>Objects: </a:t>
          </a:r>
          <a:endParaRPr lang="en-US" dirty="0"/>
        </a:p>
      </dgm:t>
    </dgm:pt>
    <dgm:pt modelId="{60F02997-68FB-47A9-9E1B-9ABA227BB527}" type="parTrans" cxnId="{35D845F1-351C-401C-9DA4-9EE69E4454F4}">
      <dgm:prSet/>
      <dgm:spPr/>
      <dgm:t>
        <a:bodyPr/>
        <a:lstStyle/>
        <a:p>
          <a:endParaRPr lang="en-US"/>
        </a:p>
      </dgm:t>
    </dgm:pt>
    <dgm:pt modelId="{2B9E0B25-A9D6-410D-B306-85DFAECC2F9E}" type="sibTrans" cxnId="{35D845F1-351C-401C-9DA4-9EE69E4454F4}">
      <dgm:prSet/>
      <dgm:spPr/>
      <dgm:t>
        <a:bodyPr/>
        <a:lstStyle/>
        <a:p>
          <a:endParaRPr lang="en-US"/>
        </a:p>
      </dgm:t>
    </dgm:pt>
    <dgm:pt modelId="{1C1C5768-D67B-4D72-8166-CCD016B51BEE}">
      <dgm:prSet phldrT="[Text]" custT="1">
        <dgm:style>
          <a:lnRef idx="2">
            <a:schemeClr val="accent3"/>
          </a:lnRef>
          <a:fillRef idx="1">
            <a:schemeClr val="lt1"/>
          </a:fillRef>
          <a:effectRef idx="0">
            <a:schemeClr val="accent3"/>
          </a:effectRef>
          <a:fontRef idx="minor">
            <a:schemeClr val="dk1"/>
          </a:fontRef>
        </dgm:style>
      </dgm:prSet>
      <dgm:spPr/>
      <dgm:t>
        <a:bodyPr/>
        <a:lstStyle/>
        <a:p>
          <a:pPr rtl="0"/>
          <a:r>
            <a:rPr lang="en-US" sz="1800" b="0" i="0" u="none" strike="noStrike" dirty="0" smtClean="0">
              <a:solidFill>
                <a:srgbClr val="000000"/>
              </a:solidFill>
              <a:latin typeface="Segoe UI" pitchFamily="34" charset="0"/>
              <a:ea typeface="+mn-ea"/>
              <a:cs typeface="+mn-cs"/>
            </a:rPr>
            <a:t>Packages, configuration items (DCM), software update deployments, OS images, etc. </a:t>
          </a:r>
          <a:endParaRPr lang="en-US" sz="1800" b="0" dirty="0">
            <a:solidFill>
              <a:srgbClr val="000000"/>
            </a:solidFill>
          </a:endParaRPr>
        </a:p>
      </dgm:t>
    </dgm:pt>
    <dgm:pt modelId="{23E75949-9A4C-4558-B003-7D33F670C1BB}" type="parTrans" cxnId="{E43B8246-840B-48FA-B21A-599E777CB267}">
      <dgm:prSet/>
      <dgm:spPr/>
      <dgm:t>
        <a:bodyPr/>
        <a:lstStyle/>
        <a:p>
          <a:endParaRPr lang="en-US"/>
        </a:p>
      </dgm:t>
    </dgm:pt>
    <dgm:pt modelId="{1EB5EA28-0243-41F9-ACCC-666D36578BFA}" type="sibTrans" cxnId="{E43B8246-840B-48FA-B21A-599E777CB267}">
      <dgm:prSet/>
      <dgm:spPr/>
      <dgm:t>
        <a:bodyPr/>
        <a:lstStyle/>
        <a:p>
          <a:endParaRPr lang="en-US"/>
        </a:p>
      </dgm:t>
    </dgm:pt>
    <dgm:pt modelId="{F4CBDC0B-1DA7-43CE-8D21-98E1854E93A8}">
      <dgm:prSet phldrT="[Text]">
        <dgm:style>
          <a:lnRef idx="0">
            <a:schemeClr val="accent5"/>
          </a:lnRef>
          <a:fillRef idx="3">
            <a:schemeClr val="accent5"/>
          </a:fillRef>
          <a:effectRef idx="3">
            <a:schemeClr val="accent5"/>
          </a:effectRef>
          <a:fontRef idx="minor">
            <a:schemeClr val="lt1"/>
          </a:fontRef>
        </dgm:style>
      </dgm:prSet>
      <dgm:spPr/>
      <dgm:t>
        <a:bodyPr/>
        <a:lstStyle/>
        <a:p>
          <a:pPr rtl="0"/>
          <a:r>
            <a:rPr lang="en-US" b="1" dirty="0" smtClean="0"/>
            <a:t>Server Settings:</a:t>
          </a:r>
          <a:endParaRPr lang="en-US" dirty="0"/>
        </a:p>
      </dgm:t>
    </dgm:pt>
    <dgm:pt modelId="{FBF2EB60-B17C-4F47-9D84-7581A0AC4322}" type="parTrans" cxnId="{2EA2D0BE-0053-4770-AA34-0F9EF3BD9A51}">
      <dgm:prSet/>
      <dgm:spPr/>
      <dgm:t>
        <a:bodyPr/>
        <a:lstStyle/>
        <a:p>
          <a:endParaRPr lang="en-US"/>
        </a:p>
      </dgm:t>
    </dgm:pt>
    <dgm:pt modelId="{50A5E9A6-50EC-4D30-8C7F-13F11A351E15}" type="sibTrans" cxnId="{2EA2D0BE-0053-4770-AA34-0F9EF3BD9A51}">
      <dgm:prSet/>
      <dgm:spPr/>
      <dgm:t>
        <a:bodyPr/>
        <a:lstStyle/>
        <a:p>
          <a:endParaRPr lang="en-US"/>
        </a:p>
      </dgm:t>
    </dgm:pt>
    <dgm:pt modelId="{D8804AE0-0ADC-41E3-BDAC-C3D0B9D0C84B}">
      <dgm:prSet phldrT="[Text]" custT="1">
        <dgm:style>
          <a:lnRef idx="2">
            <a:schemeClr val="accent5"/>
          </a:lnRef>
          <a:fillRef idx="1">
            <a:schemeClr val="lt1"/>
          </a:fillRef>
          <a:effectRef idx="0">
            <a:schemeClr val="accent5"/>
          </a:effectRef>
          <a:fontRef idx="minor">
            <a:schemeClr val="dk1"/>
          </a:fontRef>
        </dgm:style>
      </dgm:prSet>
      <dgm:spPr/>
      <dgm:t>
        <a:bodyPr/>
        <a:lstStyle/>
        <a:p>
          <a:pPr rtl="0"/>
          <a:r>
            <a:rPr lang="en-US" sz="2000" b="0" i="0" u="none" strike="noStrike" dirty="0" smtClean="0">
              <a:solidFill>
                <a:srgbClr val="000000"/>
              </a:solidFill>
              <a:latin typeface="Segoe UI" pitchFamily="34" charset="0"/>
              <a:ea typeface="+mn-ea"/>
              <a:cs typeface="+mn-cs"/>
            </a:rPr>
            <a:t>Site role settings and site properties, etc.</a:t>
          </a:r>
          <a:endParaRPr lang="en-US" sz="2000" b="0" dirty="0">
            <a:solidFill>
              <a:srgbClr val="000000"/>
            </a:solidFill>
          </a:endParaRPr>
        </a:p>
      </dgm:t>
    </dgm:pt>
    <dgm:pt modelId="{69DCB09B-E59A-423A-9060-CC63ABD56955}" type="parTrans" cxnId="{D7230782-1286-43E3-9E00-EE2E2E12611F}">
      <dgm:prSet/>
      <dgm:spPr/>
      <dgm:t>
        <a:bodyPr/>
        <a:lstStyle/>
        <a:p>
          <a:endParaRPr lang="en-US"/>
        </a:p>
      </dgm:t>
    </dgm:pt>
    <dgm:pt modelId="{DFE2FEE1-9606-4066-A4BC-5C4ACF9DB188}" type="sibTrans" cxnId="{D7230782-1286-43E3-9E00-EE2E2E12611F}">
      <dgm:prSet/>
      <dgm:spPr/>
      <dgm:t>
        <a:bodyPr/>
        <a:lstStyle/>
        <a:p>
          <a:endParaRPr lang="en-US"/>
        </a:p>
      </dgm:t>
    </dgm:pt>
    <dgm:pt modelId="{9231A2C9-9080-4D69-91CA-5E4C461BD37A}">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2000" b="0" dirty="0" smtClean="0">
              <a:solidFill>
                <a:srgbClr val="000000"/>
              </a:solidFill>
              <a:latin typeface="Segoe UI" pitchFamily="34" charset="0"/>
              <a:ea typeface="Segoe UI" pitchFamily="34" charset="0"/>
              <a:cs typeface="Segoe UI" pitchFamily="34" charset="0"/>
            </a:rPr>
            <a:t>Client GUID, inventory, state, etc.</a:t>
          </a:r>
          <a:endParaRPr lang="en-US" sz="2000" b="0" dirty="0">
            <a:solidFill>
              <a:srgbClr val="000000"/>
            </a:solidFill>
            <a:latin typeface="Segoe UI" pitchFamily="34" charset="0"/>
            <a:ea typeface="Segoe UI" pitchFamily="34" charset="0"/>
            <a:cs typeface="Segoe UI" pitchFamily="34" charset="0"/>
          </a:endParaRPr>
        </a:p>
      </dgm:t>
    </dgm:pt>
    <dgm:pt modelId="{B08A9CC3-4DF7-4577-A48C-80CC85217C63}" type="parTrans" cxnId="{9BC560CD-1520-4B9F-9F6B-C12974C18D2D}">
      <dgm:prSet/>
      <dgm:spPr/>
      <dgm:t>
        <a:bodyPr/>
        <a:lstStyle/>
        <a:p>
          <a:endParaRPr lang="en-US"/>
        </a:p>
      </dgm:t>
    </dgm:pt>
    <dgm:pt modelId="{16E5352B-32BF-417D-A2AE-831E22C93835}" type="sibTrans" cxnId="{9BC560CD-1520-4B9F-9F6B-C12974C18D2D}">
      <dgm:prSet/>
      <dgm:spPr/>
      <dgm:t>
        <a:bodyPr/>
        <a:lstStyle/>
        <a:p>
          <a:endParaRPr lang="en-US"/>
        </a:p>
      </dgm:t>
    </dgm:pt>
    <dgm:pt modelId="{6C8B5C40-D35D-4568-9943-EFC1D3A1FEAE}">
      <dgm:prSet phldrT="[Text]">
        <dgm:style>
          <a:lnRef idx="0">
            <a:schemeClr val="accent2"/>
          </a:lnRef>
          <a:fillRef idx="3">
            <a:schemeClr val="accent2"/>
          </a:fillRef>
          <a:effectRef idx="3">
            <a:schemeClr val="accent2"/>
          </a:effectRef>
          <a:fontRef idx="minor">
            <a:schemeClr val="lt1"/>
          </a:fontRef>
        </dgm:style>
      </dgm:prSet>
      <dgm:spPr/>
      <dgm:t>
        <a:bodyPr/>
        <a:lstStyle/>
        <a:p>
          <a:r>
            <a:rPr lang="en-US" b="1" dirty="0" smtClean="0"/>
            <a:t>Client Information:</a:t>
          </a:r>
          <a:endParaRPr lang="en-US" b="1" dirty="0"/>
        </a:p>
      </dgm:t>
    </dgm:pt>
    <dgm:pt modelId="{478890F4-EB4D-43E5-8028-9B8AE2A21175}" type="parTrans" cxnId="{17ADEA24-F418-4592-A195-DEA587B203DB}">
      <dgm:prSet/>
      <dgm:spPr/>
      <dgm:t>
        <a:bodyPr/>
        <a:lstStyle/>
        <a:p>
          <a:endParaRPr lang="en-US"/>
        </a:p>
      </dgm:t>
    </dgm:pt>
    <dgm:pt modelId="{7B7C11F3-B6EE-471D-9A2F-9E53E462F19E}" type="sibTrans" cxnId="{17ADEA24-F418-4592-A195-DEA587B203DB}">
      <dgm:prSet/>
      <dgm:spPr/>
      <dgm:t>
        <a:bodyPr/>
        <a:lstStyle/>
        <a:p>
          <a:endParaRPr lang="en-US"/>
        </a:p>
      </dgm:t>
    </dgm:pt>
    <dgm:pt modelId="{1F45DB68-144A-4B00-AB97-4688050FC656}" type="pres">
      <dgm:prSet presAssocID="{CA740DF5-EB95-471B-AE2B-4BAB9A95ACC1}" presName="Name0" presStyleCnt="0">
        <dgm:presLayoutVars>
          <dgm:dir/>
          <dgm:animLvl val="lvl"/>
          <dgm:resizeHandles val="exact"/>
        </dgm:presLayoutVars>
      </dgm:prSet>
      <dgm:spPr/>
      <dgm:t>
        <a:bodyPr/>
        <a:lstStyle/>
        <a:p>
          <a:endParaRPr lang="en-US"/>
        </a:p>
      </dgm:t>
    </dgm:pt>
    <dgm:pt modelId="{8479EA9B-83AF-4B1D-B37E-EBDB96DFB852}" type="pres">
      <dgm:prSet presAssocID="{7DC1CF91-F0DF-46EB-AD4D-F9D5429BE7C4}" presName="linNode" presStyleCnt="0"/>
      <dgm:spPr/>
    </dgm:pt>
    <dgm:pt modelId="{ED9A76DA-4EC1-4CEC-B011-7A6006D22877}" type="pres">
      <dgm:prSet presAssocID="{7DC1CF91-F0DF-46EB-AD4D-F9D5429BE7C4}" presName="parentText" presStyleLbl="node1" presStyleIdx="0" presStyleCnt="4" custLinFactNeighborY="-9145">
        <dgm:presLayoutVars>
          <dgm:chMax val="1"/>
          <dgm:bulletEnabled val="1"/>
        </dgm:presLayoutVars>
      </dgm:prSet>
      <dgm:spPr/>
      <dgm:t>
        <a:bodyPr/>
        <a:lstStyle/>
        <a:p>
          <a:endParaRPr lang="en-US"/>
        </a:p>
      </dgm:t>
    </dgm:pt>
    <dgm:pt modelId="{2B77D05B-9C6A-4405-A71C-BC585270009D}" type="pres">
      <dgm:prSet presAssocID="{7DC1CF91-F0DF-46EB-AD4D-F9D5429BE7C4}" presName="descendantText" presStyleLbl="alignAccFollowNode1" presStyleIdx="0" presStyleCnt="4">
        <dgm:presLayoutVars>
          <dgm:bulletEnabled val="1"/>
        </dgm:presLayoutVars>
      </dgm:prSet>
      <dgm:spPr/>
      <dgm:t>
        <a:bodyPr/>
        <a:lstStyle/>
        <a:p>
          <a:endParaRPr lang="en-US"/>
        </a:p>
      </dgm:t>
    </dgm:pt>
    <dgm:pt modelId="{BC9AE6BF-1E5C-484A-AFDC-3CED06147A37}" type="pres">
      <dgm:prSet presAssocID="{CCD715DD-62D8-43B7-9829-9E9260C20138}" presName="sp" presStyleCnt="0"/>
      <dgm:spPr/>
    </dgm:pt>
    <dgm:pt modelId="{E3D6383A-E485-4049-8C64-0ADFF7D08A71}" type="pres">
      <dgm:prSet presAssocID="{629F8DAE-946F-45C1-909A-A6FCDEBFADFB}" presName="linNode" presStyleCnt="0"/>
      <dgm:spPr/>
    </dgm:pt>
    <dgm:pt modelId="{E062E0F1-982D-4FE8-B9ED-10EC8DF2C3C5}" type="pres">
      <dgm:prSet presAssocID="{629F8DAE-946F-45C1-909A-A6FCDEBFADFB}" presName="parentText" presStyleLbl="node1" presStyleIdx="1" presStyleCnt="4">
        <dgm:presLayoutVars>
          <dgm:chMax val="1"/>
          <dgm:bulletEnabled val="1"/>
        </dgm:presLayoutVars>
      </dgm:prSet>
      <dgm:spPr/>
      <dgm:t>
        <a:bodyPr/>
        <a:lstStyle/>
        <a:p>
          <a:endParaRPr lang="en-US"/>
        </a:p>
      </dgm:t>
    </dgm:pt>
    <dgm:pt modelId="{47D154BA-BFF5-4547-90C1-C19C99840E49}" type="pres">
      <dgm:prSet presAssocID="{629F8DAE-946F-45C1-909A-A6FCDEBFADFB}" presName="descendantText" presStyleLbl="alignAccFollowNode1" presStyleIdx="1" presStyleCnt="4" custScaleY="110349">
        <dgm:presLayoutVars>
          <dgm:bulletEnabled val="1"/>
        </dgm:presLayoutVars>
      </dgm:prSet>
      <dgm:spPr/>
      <dgm:t>
        <a:bodyPr/>
        <a:lstStyle/>
        <a:p>
          <a:endParaRPr lang="en-US"/>
        </a:p>
      </dgm:t>
    </dgm:pt>
    <dgm:pt modelId="{CDE52A3B-D82A-47B6-A834-E957D0A4C79A}" type="pres">
      <dgm:prSet presAssocID="{2B9E0B25-A9D6-410D-B306-85DFAECC2F9E}" presName="sp" presStyleCnt="0"/>
      <dgm:spPr/>
    </dgm:pt>
    <dgm:pt modelId="{06F03F87-2D60-4606-99C8-60B3A14AF894}" type="pres">
      <dgm:prSet presAssocID="{F4CBDC0B-1DA7-43CE-8D21-98E1854E93A8}" presName="linNode" presStyleCnt="0"/>
      <dgm:spPr/>
    </dgm:pt>
    <dgm:pt modelId="{4BEC9403-8470-405A-AE4E-401BBB0F8CD0}" type="pres">
      <dgm:prSet presAssocID="{F4CBDC0B-1DA7-43CE-8D21-98E1854E93A8}" presName="parentText" presStyleLbl="node1" presStyleIdx="2" presStyleCnt="4">
        <dgm:presLayoutVars>
          <dgm:chMax val="1"/>
          <dgm:bulletEnabled val="1"/>
        </dgm:presLayoutVars>
      </dgm:prSet>
      <dgm:spPr/>
      <dgm:t>
        <a:bodyPr/>
        <a:lstStyle/>
        <a:p>
          <a:endParaRPr lang="en-US"/>
        </a:p>
      </dgm:t>
    </dgm:pt>
    <dgm:pt modelId="{D6A9A8E1-9358-4004-9992-D996AEA6D008}" type="pres">
      <dgm:prSet presAssocID="{F4CBDC0B-1DA7-43CE-8D21-98E1854E93A8}" presName="descendantText" presStyleLbl="alignAccFollowNode1" presStyleIdx="2" presStyleCnt="4">
        <dgm:presLayoutVars>
          <dgm:bulletEnabled val="1"/>
        </dgm:presLayoutVars>
      </dgm:prSet>
      <dgm:spPr/>
      <dgm:t>
        <a:bodyPr/>
        <a:lstStyle/>
        <a:p>
          <a:endParaRPr lang="en-US"/>
        </a:p>
      </dgm:t>
    </dgm:pt>
    <dgm:pt modelId="{BC0B0C94-D027-41C1-9A61-93AA2B48D799}" type="pres">
      <dgm:prSet presAssocID="{50A5E9A6-50EC-4D30-8C7F-13F11A351E15}" presName="sp" presStyleCnt="0"/>
      <dgm:spPr/>
    </dgm:pt>
    <dgm:pt modelId="{E1EBF40B-1E6E-4CF1-A19E-31756A815690}" type="pres">
      <dgm:prSet presAssocID="{6C8B5C40-D35D-4568-9943-EFC1D3A1FEAE}" presName="linNode" presStyleCnt="0"/>
      <dgm:spPr/>
    </dgm:pt>
    <dgm:pt modelId="{5AB60E73-5484-43ED-B7CF-248A30B42370}" type="pres">
      <dgm:prSet presAssocID="{6C8B5C40-D35D-4568-9943-EFC1D3A1FEAE}" presName="parentText" presStyleLbl="node1" presStyleIdx="3" presStyleCnt="4">
        <dgm:presLayoutVars>
          <dgm:chMax val="1"/>
          <dgm:bulletEnabled val="1"/>
        </dgm:presLayoutVars>
      </dgm:prSet>
      <dgm:spPr/>
      <dgm:t>
        <a:bodyPr/>
        <a:lstStyle/>
        <a:p>
          <a:endParaRPr lang="en-US"/>
        </a:p>
      </dgm:t>
    </dgm:pt>
    <dgm:pt modelId="{E0ECC970-EB98-4480-B1F2-55708EAADF21}" type="pres">
      <dgm:prSet presAssocID="{6C8B5C40-D35D-4568-9943-EFC1D3A1FEAE}" presName="descendantText" presStyleLbl="alignAccFollowNode1" presStyleIdx="3" presStyleCnt="4">
        <dgm:presLayoutVars>
          <dgm:bulletEnabled val="1"/>
        </dgm:presLayoutVars>
      </dgm:prSet>
      <dgm:spPr/>
      <dgm:t>
        <a:bodyPr/>
        <a:lstStyle/>
        <a:p>
          <a:endParaRPr lang="en-US"/>
        </a:p>
      </dgm:t>
    </dgm:pt>
  </dgm:ptLst>
  <dgm:cxnLst>
    <dgm:cxn modelId="{EC49C944-F444-466F-9930-F720439876FB}" type="presOf" srcId="{CA740DF5-EB95-471B-AE2B-4BAB9A95ACC1}" destId="{1F45DB68-144A-4B00-AB97-4688050FC656}" srcOrd="0" destOrd="0" presId="urn:microsoft.com/office/officeart/2005/8/layout/vList5"/>
    <dgm:cxn modelId="{2EA2D0BE-0053-4770-AA34-0F9EF3BD9A51}" srcId="{CA740DF5-EB95-471B-AE2B-4BAB9A95ACC1}" destId="{F4CBDC0B-1DA7-43CE-8D21-98E1854E93A8}" srcOrd="2" destOrd="0" parTransId="{FBF2EB60-B17C-4F47-9D84-7581A0AC4322}" sibTransId="{50A5E9A6-50EC-4D30-8C7F-13F11A351E15}"/>
    <dgm:cxn modelId="{F79E1CFA-51A7-421B-931D-E5EBE58C0837}" type="presOf" srcId="{6C8B5C40-D35D-4568-9943-EFC1D3A1FEAE}" destId="{5AB60E73-5484-43ED-B7CF-248A30B42370}" srcOrd="0" destOrd="0" presId="urn:microsoft.com/office/officeart/2005/8/layout/vList5"/>
    <dgm:cxn modelId="{B3540556-A6BB-430B-94C8-095A1D282A6A}" type="presOf" srcId="{2BF8434A-FCA4-47AE-AF05-F954D10D8CCC}" destId="{2B77D05B-9C6A-4405-A71C-BC585270009D}" srcOrd="0" destOrd="0" presId="urn:microsoft.com/office/officeart/2005/8/layout/vList5"/>
    <dgm:cxn modelId="{4A9ABA69-25B8-41EB-962B-3F43944A94F4}" type="presOf" srcId="{F4CBDC0B-1DA7-43CE-8D21-98E1854E93A8}" destId="{4BEC9403-8470-405A-AE4E-401BBB0F8CD0}" srcOrd="0" destOrd="0" presId="urn:microsoft.com/office/officeart/2005/8/layout/vList5"/>
    <dgm:cxn modelId="{3885100E-A592-4386-89FA-87D839F8AEE5}" srcId="{7DC1CF91-F0DF-46EB-AD4D-F9D5429BE7C4}" destId="{2BF8434A-FCA4-47AE-AF05-F954D10D8CCC}" srcOrd="0" destOrd="0" parTransId="{CB1A0ACC-0A04-4A06-BED4-37BAA1FC978F}" sibTransId="{2474D031-FBFE-4612-8FCD-22417283AE05}"/>
    <dgm:cxn modelId="{2242085C-6E4A-4E10-A716-93472FBD7799}" type="presOf" srcId="{D8804AE0-0ADC-41E3-BDAC-C3D0B9D0C84B}" destId="{D6A9A8E1-9358-4004-9992-D996AEA6D008}" srcOrd="0" destOrd="0" presId="urn:microsoft.com/office/officeart/2005/8/layout/vList5"/>
    <dgm:cxn modelId="{E526103E-99E3-4FD4-9A0B-5836514C3DCA}" type="presOf" srcId="{629F8DAE-946F-45C1-909A-A6FCDEBFADFB}" destId="{E062E0F1-982D-4FE8-B9ED-10EC8DF2C3C5}" srcOrd="0" destOrd="0" presId="urn:microsoft.com/office/officeart/2005/8/layout/vList5"/>
    <dgm:cxn modelId="{B041E601-5BC4-47C8-B81F-AB2B90EF0397}" type="presOf" srcId="{7DC1CF91-F0DF-46EB-AD4D-F9D5429BE7C4}" destId="{ED9A76DA-4EC1-4CEC-B011-7A6006D22877}" srcOrd="0" destOrd="0" presId="urn:microsoft.com/office/officeart/2005/8/layout/vList5"/>
    <dgm:cxn modelId="{35D845F1-351C-401C-9DA4-9EE69E4454F4}" srcId="{CA740DF5-EB95-471B-AE2B-4BAB9A95ACC1}" destId="{629F8DAE-946F-45C1-909A-A6FCDEBFADFB}" srcOrd="1" destOrd="0" parTransId="{60F02997-68FB-47A9-9E1B-9ABA227BB527}" sibTransId="{2B9E0B25-A9D6-410D-B306-85DFAECC2F9E}"/>
    <dgm:cxn modelId="{E43B8246-840B-48FA-B21A-599E777CB267}" srcId="{629F8DAE-946F-45C1-909A-A6FCDEBFADFB}" destId="{1C1C5768-D67B-4D72-8166-CCD016B51BEE}" srcOrd="0" destOrd="0" parTransId="{23E75949-9A4C-4558-B003-7D33F670C1BB}" sibTransId="{1EB5EA28-0243-41F9-ACCC-666D36578BFA}"/>
    <dgm:cxn modelId="{7174728B-E7AB-4971-A269-4EDCB020FEF1}" type="presOf" srcId="{1C1C5768-D67B-4D72-8166-CCD016B51BEE}" destId="{47D154BA-BFF5-4547-90C1-C19C99840E49}" srcOrd="0" destOrd="0" presId="urn:microsoft.com/office/officeart/2005/8/layout/vList5"/>
    <dgm:cxn modelId="{DB31BFA3-CDBF-49B8-9DB5-1E77E42A1DB9}" type="presOf" srcId="{9231A2C9-9080-4D69-91CA-5E4C461BD37A}" destId="{E0ECC970-EB98-4480-B1F2-55708EAADF21}" srcOrd="0" destOrd="0" presId="urn:microsoft.com/office/officeart/2005/8/layout/vList5"/>
    <dgm:cxn modelId="{17ADEA24-F418-4592-A195-DEA587B203DB}" srcId="{CA740DF5-EB95-471B-AE2B-4BAB9A95ACC1}" destId="{6C8B5C40-D35D-4568-9943-EFC1D3A1FEAE}" srcOrd="3" destOrd="0" parTransId="{478890F4-EB4D-43E5-8028-9B8AE2A21175}" sibTransId="{7B7C11F3-B6EE-471D-9A2F-9E53E462F19E}"/>
    <dgm:cxn modelId="{9BC560CD-1520-4B9F-9F6B-C12974C18D2D}" srcId="{6C8B5C40-D35D-4568-9943-EFC1D3A1FEAE}" destId="{9231A2C9-9080-4D69-91CA-5E4C461BD37A}" srcOrd="0" destOrd="0" parTransId="{B08A9CC3-4DF7-4577-A48C-80CC85217C63}" sibTransId="{16E5352B-32BF-417D-A2AE-831E22C93835}"/>
    <dgm:cxn modelId="{BCC4EBEC-6F39-4045-BD67-C2A964DC1B0F}" srcId="{CA740DF5-EB95-471B-AE2B-4BAB9A95ACC1}" destId="{7DC1CF91-F0DF-46EB-AD4D-F9D5429BE7C4}" srcOrd="0" destOrd="0" parTransId="{EEE71E1C-AA78-4A35-B87E-AE8ACBBB5152}" sibTransId="{CCD715DD-62D8-43B7-9829-9E9260C20138}"/>
    <dgm:cxn modelId="{D7230782-1286-43E3-9E00-EE2E2E12611F}" srcId="{F4CBDC0B-1DA7-43CE-8D21-98E1854E93A8}" destId="{D8804AE0-0ADC-41E3-BDAC-C3D0B9D0C84B}" srcOrd="0" destOrd="0" parTransId="{69DCB09B-E59A-423A-9060-CC63ABD56955}" sibTransId="{DFE2FEE1-9606-4066-A4BC-5C4ACF9DB188}"/>
    <dgm:cxn modelId="{10BB1072-DA62-442A-9DC4-F57013F1EAF8}" type="presParOf" srcId="{1F45DB68-144A-4B00-AB97-4688050FC656}" destId="{8479EA9B-83AF-4B1D-B37E-EBDB96DFB852}" srcOrd="0" destOrd="0" presId="urn:microsoft.com/office/officeart/2005/8/layout/vList5"/>
    <dgm:cxn modelId="{2B3F4D5A-0013-4464-8993-3F9CAABD795C}" type="presParOf" srcId="{8479EA9B-83AF-4B1D-B37E-EBDB96DFB852}" destId="{ED9A76DA-4EC1-4CEC-B011-7A6006D22877}" srcOrd="0" destOrd="0" presId="urn:microsoft.com/office/officeart/2005/8/layout/vList5"/>
    <dgm:cxn modelId="{889933A7-286F-4574-81A3-AF1D33488F1A}" type="presParOf" srcId="{8479EA9B-83AF-4B1D-B37E-EBDB96DFB852}" destId="{2B77D05B-9C6A-4405-A71C-BC585270009D}" srcOrd="1" destOrd="0" presId="urn:microsoft.com/office/officeart/2005/8/layout/vList5"/>
    <dgm:cxn modelId="{997E7F0A-3D48-4063-A014-8D2A8613B1A7}" type="presParOf" srcId="{1F45DB68-144A-4B00-AB97-4688050FC656}" destId="{BC9AE6BF-1E5C-484A-AFDC-3CED06147A37}" srcOrd="1" destOrd="0" presId="urn:microsoft.com/office/officeart/2005/8/layout/vList5"/>
    <dgm:cxn modelId="{D9B6ECF0-6063-422E-B783-A4D0E71B3E7C}" type="presParOf" srcId="{1F45DB68-144A-4B00-AB97-4688050FC656}" destId="{E3D6383A-E485-4049-8C64-0ADFF7D08A71}" srcOrd="2" destOrd="0" presId="urn:microsoft.com/office/officeart/2005/8/layout/vList5"/>
    <dgm:cxn modelId="{4AB021CF-CB62-4A26-8689-446B5F22A01D}" type="presParOf" srcId="{E3D6383A-E485-4049-8C64-0ADFF7D08A71}" destId="{E062E0F1-982D-4FE8-B9ED-10EC8DF2C3C5}" srcOrd="0" destOrd="0" presId="urn:microsoft.com/office/officeart/2005/8/layout/vList5"/>
    <dgm:cxn modelId="{B9F99294-CB0E-4965-A680-CCE8A7376E15}" type="presParOf" srcId="{E3D6383A-E485-4049-8C64-0ADFF7D08A71}" destId="{47D154BA-BFF5-4547-90C1-C19C99840E49}" srcOrd="1" destOrd="0" presId="urn:microsoft.com/office/officeart/2005/8/layout/vList5"/>
    <dgm:cxn modelId="{DE352B24-5C3C-4099-982A-783E822267BC}" type="presParOf" srcId="{1F45DB68-144A-4B00-AB97-4688050FC656}" destId="{CDE52A3B-D82A-47B6-A834-E957D0A4C79A}" srcOrd="3" destOrd="0" presId="urn:microsoft.com/office/officeart/2005/8/layout/vList5"/>
    <dgm:cxn modelId="{EE144A49-94F5-4911-AA9A-D1B6AFBF8512}" type="presParOf" srcId="{1F45DB68-144A-4B00-AB97-4688050FC656}" destId="{06F03F87-2D60-4606-99C8-60B3A14AF894}" srcOrd="4" destOrd="0" presId="urn:microsoft.com/office/officeart/2005/8/layout/vList5"/>
    <dgm:cxn modelId="{777C6F4A-1A34-40A6-954C-06A7847B368D}" type="presParOf" srcId="{06F03F87-2D60-4606-99C8-60B3A14AF894}" destId="{4BEC9403-8470-405A-AE4E-401BBB0F8CD0}" srcOrd="0" destOrd="0" presId="urn:microsoft.com/office/officeart/2005/8/layout/vList5"/>
    <dgm:cxn modelId="{6E1DEE47-2168-4BD5-BEFB-70587D9FD630}" type="presParOf" srcId="{06F03F87-2D60-4606-99C8-60B3A14AF894}" destId="{D6A9A8E1-9358-4004-9992-D996AEA6D008}" srcOrd="1" destOrd="0" presId="urn:microsoft.com/office/officeart/2005/8/layout/vList5"/>
    <dgm:cxn modelId="{8AB7B18A-2ADB-4BF9-95FB-73D2A9EE754B}" type="presParOf" srcId="{1F45DB68-144A-4B00-AB97-4688050FC656}" destId="{BC0B0C94-D027-41C1-9A61-93AA2B48D799}" srcOrd="5" destOrd="0" presId="urn:microsoft.com/office/officeart/2005/8/layout/vList5"/>
    <dgm:cxn modelId="{D800EBDA-08B6-4D03-AD20-9E6CF868D6DB}" type="presParOf" srcId="{1F45DB68-144A-4B00-AB97-4688050FC656}" destId="{E1EBF40B-1E6E-4CF1-A19E-31756A815690}" srcOrd="6" destOrd="0" presId="urn:microsoft.com/office/officeart/2005/8/layout/vList5"/>
    <dgm:cxn modelId="{AE5A329F-A313-4599-BAC5-7D2431E5B1A0}" type="presParOf" srcId="{E1EBF40B-1E6E-4CF1-A19E-31756A815690}" destId="{5AB60E73-5484-43ED-B7CF-248A30B42370}" srcOrd="0" destOrd="0" presId="urn:microsoft.com/office/officeart/2005/8/layout/vList5"/>
    <dgm:cxn modelId="{99667548-25C5-4BA4-85A2-17188FEEBE06}" type="presParOf" srcId="{E1EBF40B-1E6E-4CF1-A19E-31756A815690}" destId="{E0ECC970-EB98-4480-B1F2-55708EAADF2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B7F182-D0CD-470D-880C-0D4E97ED561C}" type="doc">
      <dgm:prSet loTypeId="urn:microsoft.com/office/officeart/2005/8/layout/matrix1" loCatId="matrix" qsTypeId="urn:microsoft.com/office/officeart/2005/8/quickstyle/3d1" qsCatId="3D" csTypeId="urn:microsoft.com/office/officeart/2005/8/colors/colorful1#2" csCatId="colorful" phldr="1"/>
      <dgm:spPr/>
      <dgm:t>
        <a:bodyPr/>
        <a:lstStyle/>
        <a:p>
          <a:endParaRPr lang="en-US"/>
        </a:p>
      </dgm:t>
    </dgm:pt>
    <dgm:pt modelId="{3728CC47-BE47-4FD3-85A7-30DEBEB59988}">
      <dgm:prSet phldrT="[Text]"/>
      <dgm:spPr/>
      <dgm:t>
        <a:bodyPr/>
        <a:lstStyle/>
        <a:p>
          <a:endParaRPr lang="en-US" b="1" dirty="0"/>
        </a:p>
      </dgm:t>
    </dgm:pt>
    <dgm:pt modelId="{CFCFF4F0-3D8A-4BD4-BDC6-4E62C4486FBB}" type="parTrans" cxnId="{864B71BC-0198-4EAD-9EF6-15D9B2D6ECF5}">
      <dgm:prSet/>
      <dgm:spPr/>
      <dgm:t>
        <a:bodyPr/>
        <a:lstStyle/>
        <a:p>
          <a:endParaRPr lang="en-US"/>
        </a:p>
      </dgm:t>
    </dgm:pt>
    <dgm:pt modelId="{00420F03-1126-47F0-9701-41D160AB7554}" type="sibTrans" cxnId="{864B71BC-0198-4EAD-9EF6-15D9B2D6ECF5}">
      <dgm:prSet/>
      <dgm:spPr/>
      <dgm:t>
        <a:bodyPr/>
        <a:lstStyle/>
        <a:p>
          <a:endParaRPr lang="en-US"/>
        </a:p>
      </dgm:t>
    </dgm:pt>
    <dgm:pt modelId="{6F9E6BDC-A096-4A51-94AA-9563F8A807C2}">
      <dgm:prSet phldrT="[Text]" custT="1"/>
      <dgm:spPr/>
      <dgm:t>
        <a:bodyPr/>
        <a:lstStyle/>
        <a:p>
          <a:r>
            <a:rPr lang="en-US" sz="2400" b="1" dirty="0" smtClean="0"/>
            <a:t>Clients</a:t>
          </a:r>
          <a:endParaRPr lang="en-US" sz="2400" b="1" dirty="0"/>
        </a:p>
      </dgm:t>
    </dgm:pt>
    <dgm:pt modelId="{7E9CB000-368C-4A8C-A9A3-BDC8935DD1B5}" type="parTrans" cxnId="{13FDC184-FD37-4DDF-8D51-5185AAA8B46E}">
      <dgm:prSet/>
      <dgm:spPr/>
      <dgm:t>
        <a:bodyPr/>
        <a:lstStyle/>
        <a:p>
          <a:endParaRPr lang="en-US"/>
        </a:p>
      </dgm:t>
    </dgm:pt>
    <dgm:pt modelId="{68D4832A-A050-4722-838D-91F412C131B7}" type="sibTrans" cxnId="{13FDC184-FD37-4DDF-8D51-5185AAA8B46E}">
      <dgm:prSet/>
      <dgm:spPr/>
      <dgm:t>
        <a:bodyPr/>
        <a:lstStyle/>
        <a:p>
          <a:endParaRPr lang="en-US"/>
        </a:p>
      </dgm:t>
    </dgm:pt>
    <dgm:pt modelId="{CDBA9F0C-9EE7-4286-9872-FB0E879D5410}">
      <dgm:prSet phldrT="[Text]" custT="1"/>
      <dgm:spPr/>
      <dgm:t>
        <a:bodyPr/>
        <a:lstStyle/>
        <a:p>
          <a:r>
            <a:rPr lang="en-US" sz="2400" b="1" dirty="0" smtClean="0"/>
            <a:t>Deployment Objects</a:t>
          </a:r>
          <a:endParaRPr lang="en-US" sz="2400" b="1" dirty="0"/>
        </a:p>
      </dgm:t>
    </dgm:pt>
    <dgm:pt modelId="{939E0F6F-32A2-4B05-9312-6D295589FC30}" type="parTrans" cxnId="{0CF5545C-CA41-4DDE-8F4C-12FC38778B2C}">
      <dgm:prSet/>
      <dgm:spPr/>
      <dgm:t>
        <a:bodyPr/>
        <a:lstStyle/>
        <a:p>
          <a:endParaRPr lang="en-US"/>
        </a:p>
      </dgm:t>
    </dgm:pt>
    <dgm:pt modelId="{040906CF-8A79-49B0-93F3-ED48293E884F}" type="sibTrans" cxnId="{0CF5545C-CA41-4DDE-8F4C-12FC38778B2C}">
      <dgm:prSet/>
      <dgm:spPr/>
      <dgm:t>
        <a:bodyPr/>
        <a:lstStyle/>
        <a:p>
          <a:endParaRPr lang="en-US"/>
        </a:p>
      </dgm:t>
    </dgm:pt>
    <dgm:pt modelId="{03C3FCB5-35D7-4309-B6D5-07D4A6B10020}">
      <dgm:prSet phldrT="[Text]" custT="1"/>
      <dgm:spPr/>
      <dgm:t>
        <a:bodyPr/>
        <a:lstStyle/>
        <a:p>
          <a:r>
            <a:rPr lang="en-US" sz="2400" b="1" dirty="0" smtClean="0"/>
            <a:t>Inventory  &amp; Compliance Data</a:t>
          </a:r>
          <a:endParaRPr lang="en-US" sz="2400" b="1" dirty="0"/>
        </a:p>
      </dgm:t>
    </dgm:pt>
    <dgm:pt modelId="{8394818C-B19E-44C4-BFB6-1A007DE470B5}" type="parTrans" cxnId="{F139B0CD-E234-436A-BDA8-17FE5CE114B1}">
      <dgm:prSet/>
      <dgm:spPr/>
      <dgm:t>
        <a:bodyPr/>
        <a:lstStyle/>
        <a:p>
          <a:endParaRPr lang="en-US"/>
        </a:p>
      </dgm:t>
    </dgm:pt>
    <dgm:pt modelId="{F0DEB9F7-0E09-4705-A171-A405751C06C9}" type="sibTrans" cxnId="{F139B0CD-E234-436A-BDA8-17FE5CE114B1}">
      <dgm:prSet/>
      <dgm:spPr/>
      <dgm:t>
        <a:bodyPr/>
        <a:lstStyle/>
        <a:p>
          <a:endParaRPr lang="en-US"/>
        </a:p>
      </dgm:t>
    </dgm:pt>
    <dgm:pt modelId="{31ABBCEC-9834-49DE-A146-9DD4AB2ED1A6}">
      <dgm:prSet phldrT="[Text]" custT="1"/>
      <dgm:spPr/>
      <dgm:t>
        <a:bodyPr/>
        <a:lstStyle/>
        <a:p>
          <a:r>
            <a:rPr lang="en-US" sz="2400" b="1" dirty="0" smtClean="0"/>
            <a:t>Server Infrastructure</a:t>
          </a:r>
          <a:endParaRPr lang="en-US" sz="2400" b="1" dirty="0"/>
        </a:p>
      </dgm:t>
    </dgm:pt>
    <dgm:pt modelId="{7253984C-E4D4-40B9-BC48-2F61F9C4FB7B}" type="parTrans" cxnId="{899821BC-1E1A-4042-B1A6-242E42B4D6AA}">
      <dgm:prSet/>
      <dgm:spPr/>
      <dgm:t>
        <a:bodyPr/>
        <a:lstStyle/>
        <a:p>
          <a:endParaRPr lang="en-US"/>
        </a:p>
      </dgm:t>
    </dgm:pt>
    <dgm:pt modelId="{41D69AC2-D05C-4B04-9B63-6707815B058C}" type="sibTrans" cxnId="{899821BC-1E1A-4042-B1A6-242E42B4D6AA}">
      <dgm:prSet/>
      <dgm:spPr/>
      <dgm:t>
        <a:bodyPr/>
        <a:lstStyle/>
        <a:p>
          <a:endParaRPr lang="en-US"/>
        </a:p>
      </dgm:t>
    </dgm:pt>
    <dgm:pt modelId="{CCE94652-8D8A-4CA8-A3C0-4F70B9B8A8F9}" type="pres">
      <dgm:prSet presAssocID="{9FB7F182-D0CD-470D-880C-0D4E97ED561C}" presName="diagram" presStyleCnt="0">
        <dgm:presLayoutVars>
          <dgm:chMax val="1"/>
          <dgm:dir/>
          <dgm:animLvl val="ctr"/>
          <dgm:resizeHandles val="exact"/>
        </dgm:presLayoutVars>
      </dgm:prSet>
      <dgm:spPr/>
      <dgm:t>
        <a:bodyPr/>
        <a:lstStyle/>
        <a:p>
          <a:endParaRPr lang="en-US"/>
        </a:p>
      </dgm:t>
    </dgm:pt>
    <dgm:pt modelId="{F01A1ED1-5C22-479E-A2AF-3433E7FF0C75}" type="pres">
      <dgm:prSet presAssocID="{9FB7F182-D0CD-470D-880C-0D4E97ED561C}" presName="matrix" presStyleCnt="0"/>
      <dgm:spPr/>
    </dgm:pt>
    <dgm:pt modelId="{05DBD978-F48C-46A8-B6E9-D105BCDBFFC9}" type="pres">
      <dgm:prSet presAssocID="{9FB7F182-D0CD-470D-880C-0D4E97ED561C}" presName="tile1" presStyleLbl="node1" presStyleIdx="0" presStyleCnt="4" custLinFactNeighborX="0" custLinFactNeighborY="0"/>
      <dgm:spPr/>
      <dgm:t>
        <a:bodyPr/>
        <a:lstStyle/>
        <a:p>
          <a:endParaRPr lang="en-US"/>
        </a:p>
      </dgm:t>
    </dgm:pt>
    <dgm:pt modelId="{DAF89E5E-01C2-4F6B-A6C4-2EC77E525BD3}" type="pres">
      <dgm:prSet presAssocID="{9FB7F182-D0CD-470D-880C-0D4E97ED561C}" presName="tile1text" presStyleLbl="node1" presStyleIdx="0" presStyleCnt="4">
        <dgm:presLayoutVars>
          <dgm:chMax val="0"/>
          <dgm:chPref val="0"/>
          <dgm:bulletEnabled val="1"/>
        </dgm:presLayoutVars>
      </dgm:prSet>
      <dgm:spPr/>
      <dgm:t>
        <a:bodyPr/>
        <a:lstStyle/>
        <a:p>
          <a:endParaRPr lang="en-US"/>
        </a:p>
      </dgm:t>
    </dgm:pt>
    <dgm:pt modelId="{29F486D7-A3A1-4240-B415-51827277D272}" type="pres">
      <dgm:prSet presAssocID="{9FB7F182-D0CD-470D-880C-0D4E97ED561C}" presName="tile2" presStyleLbl="node1" presStyleIdx="1" presStyleCnt="4"/>
      <dgm:spPr/>
      <dgm:t>
        <a:bodyPr/>
        <a:lstStyle/>
        <a:p>
          <a:endParaRPr lang="en-US"/>
        </a:p>
      </dgm:t>
    </dgm:pt>
    <dgm:pt modelId="{5B655105-F93C-4059-899F-A78E2ADC7615}" type="pres">
      <dgm:prSet presAssocID="{9FB7F182-D0CD-470D-880C-0D4E97ED561C}" presName="tile2text" presStyleLbl="node1" presStyleIdx="1" presStyleCnt="4">
        <dgm:presLayoutVars>
          <dgm:chMax val="0"/>
          <dgm:chPref val="0"/>
          <dgm:bulletEnabled val="1"/>
        </dgm:presLayoutVars>
      </dgm:prSet>
      <dgm:spPr/>
      <dgm:t>
        <a:bodyPr/>
        <a:lstStyle/>
        <a:p>
          <a:endParaRPr lang="en-US"/>
        </a:p>
      </dgm:t>
    </dgm:pt>
    <dgm:pt modelId="{EB44F0D6-FBC4-4012-A1D2-CBB98A9524EA}" type="pres">
      <dgm:prSet presAssocID="{9FB7F182-D0CD-470D-880C-0D4E97ED561C}" presName="tile3" presStyleLbl="node1" presStyleIdx="2" presStyleCnt="4"/>
      <dgm:spPr/>
      <dgm:t>
        <a:bodyPr/>
        <a:lstStyle/>
        <a:p>
          <a:endParaRPr lang="en-US"/>
        </a:p>
      </dgm:t>
    </dgm:pt>
    <dgm:pt modelId="{FBE19D03-9AD9-4EBA-B00C-81E1C4B62517}" type="pres">
      <dgm:prSet presAssocID="{9FB7F182-D0CD-470D-880C-0D4E97ED561C}" presName="tile3text" presStyleLbl="node1" presStyleIdx="2" presStyleCnt="4">
        <dgm:presLayoutVars>
          <dgm:chMax val="0"/>
          <dgm:chPref val="0"/>
          <dgm:bulletEnabled val="1"/>
        </dgm:presLayoutVars>
      </dgm:prSet>
      <dgm:spPr/>
      <dgm:t>
        <a:bodyPr/>
        <a:lstStyle/>
        <a:p>
          <a:endParaRPr lang="en-US"/>
        </a:p>
      </dgm:t>
    </dgm:pt>
    <dgm:pt modelId="{7F731823-AA3D-4560-BA15-64140B324DE6}" type="pres">
      <dgm:prSet presAssocID="{9FB7F182-D0CD-470D-880C-0D4E97ED561C}" presName="tile4" presStyleLbl="node1" presStyleIdx="3" presStyleCnt="4"/>
      <dgm:spPr/>
      <dgm:t>
        <a:bodyPr/>
        <a:lstStyle/>
        <a:p>
          <a:endParaRPr lang="en-US"/>
        </a:p>
      </dgm:t>
    </dgm:pt>
    <dgm:pt modelId="{D36FE15E-6230-4185-94D9-F617317F81DE}" type="pres">
      <dgm:prSet presAssocID="{9FB7F182-D0CD-470D-880C-0D4E97ED561C}" presName="tile4text" presStyleLbl="node1" presStyleIdx="3" presStyleCnt="4">
        <dgm:presLayoutVars>
          <dgm:chMax val="0"/>
          <dgm:chPref val="0"/>
          <dgm:bulletEnabled val="1"/>
        </dgm:presLayoutVars>
      </dgm:prSet>
      <dgm:spPr/>
      <dgm:t>
        <a:bodyPr/>
        <a:lstStyle/>
        <a:p>
          <a:endParaRPr lang="en-US"/>
        </a:p>
      </dgm:t>
    </dgm:pt>
    <dgm:pt modelId="{72A50AA6-1D38-43FD-82AB-62614B0AD8AB}" type="pres">
      <dgm:prSet presAssocID="{9FB7F182-D0CD-470D-880C-0D4E97ED561C}" presName="centerTile" presStyleLbl="fgShp" presStyleIdx="0" presStyleCnt="1">
        <dgm:presLayoutVars>
          <dgm:chMax val="0"/>
          <dgm:chPref val="0"/>
        </dgm:presLayoutVars>
      </dgm:prSet>
      <dgm:spPr/>
      <dgm:t>
        <a:bodyPr/>
        <a:lstStyle/>
        <a:p>
          <a:endParaRPr lang="en-US"/>
        </a:p>
      </dgm:t>
    </dgm:pt>
  </dgm:ptLst>
  <dgm:cxnLst>
    <dgm:cxn modelId="{F139B0CD-E234-436A-BDA8-17FE5CE114B1}" srcId="{3728CC47-BE47-4FD3-85A7-30DEBEB59988}" destId="{03C3FCB5-35D7-4309-B6D5-07D4A6B10020}" srcOrd="2" destOrd="0" parTransId="{8394818C-B19E-44C4-BFB6-1A007DE470B5}" sibTransId="{F0DEB9F7-0E09-4705-A171-A405751C06C9}"/>
    <dgm:cxn modelId="{13FDC184-FD37-4DDF-8D51-5185AAA8B46E}" srcId="{3728CC47-BE47-4FD3-85A7-30DEBEB59988}" destId="{6F9E6BDC-A096-4A51-94AA-9563F8A807C2}" srcOrd="0" destOrd="0" parTransId="{7E9CB000-368C-4A8C-A9A3-BDC8935DD1B5}" sibTransId="{68D4832A-A050-4722-838D-91F412C131B7}"/>
    <dgm:cxn modelId="{864B71BC-0198-4EAD-9EF6-15D9B2D6ECF5}" srcId="{9FB7F182-D0CD-470D-880C-0D4E97ED561C}" destId="{3728CC47-BE47-4FD3-85A7-30DEBEB59988}" srcOrd="0" destOrd="0" parTransId="{CFCFF4F0-3D8A-4BD4-BDC6-4E62C4486FBB}" sibTransId="{00420F03-1126-47F0-9701-41D160AB7554}"/>
    <dgm:cxn modelId="{C3BF6C9F-1712-4068-9607-1DA9EF65908A}" type="presOf" srcId="{9FB7F182-D0CD-470D-880C-0D4E97ED561C}" destId="{CCE94652-8D8A-4CA8-A3C0-4F70B9B8A8F9}" srcOrd="0" destOrd="0" presId="urn:microsoft.com/office/officeart/2005/8/layout/matrix1"/>
    <dgm:cxn modelId="{742C66BE-EB03-4ED0-BAD9-539603B60503}" type="presOf" srcId="{31ABBCEC-9834-49DE-A146-9DD4AB2ED1A6}" destId="{D36FE15E-6230-4185-94D9-F617317F81DE}" srcOrd="1" destOrd="0" presId="urn:microsoft.com/office/officeart/2005/8/layout/matrix1"/>
    <dgm:cxn modelId="{265B4A0B-B70F-4506-A6BB-EA28F0DD728F}" type="presOf" srcId="{3728CC47-BE47-4FD3-85A7-30DEBEB59988}" destId="{72A50AA6-1D38-43FD-82AB-62614B0AD8AB}" srcOrd="0" destOrd="0" presId="urn:microsoft.com/office/officeart/2005/8/layout/matrix1"/>
    <dgm:cxn modelId="{2FFB9BD0-CD20-4C83-9E0A-370BF2CEE101}" type="presOf" srcId="{03C3FCB5-35D7-4309-B6D5-07D4A6B10020}" destId="{FBE19D03-9AD9-4EBA-B00C-81E1C4B62517}" srcOrd="1" destOrd="0" presId="urn:microsoft.com/office/officeart/2005/8/layout/matrix1"/>
    <dgm:cxn modelId="{6B2E514A-857A-4331-8C62-A167AF42A2B0}" type="presOf" srcId="{31ABBCEC-9834-49DE-A146-9DD4AB2ED1A6}" destId="{7F731823-AA3D-4560-BA15-64140B324DE6}" srcOrd="0" destOrd="0" presId="urn:microsoft.com/office/officeart/2005/8/layout/matrix1"/>
    <dgm:cxn modelId="{C05BE105-3372-43F6-93D0-E744388758C7}" type="presOf" srcId="{CDBA9F0C-9EE7-4286-9872-FB0E879D5410}" destId="{29F486D7-A3A1-4240-B415-51827277D272}" srcOrd="0" destOrd="0" presId="urn:microsoft.com/office/officeart/2005/8/layout/matrix1"/>
    <dgm:cxn modelId="{557CBBBE-D41E-4205-B903-153D91EFE639}" type="presOf" srcId="{6F9E6BDC-A096-4A51-94AA-9563F8A807C2}" destId="{DAF89E5E-01C2-4F6B-A6C4-2EC77E525BD3}" srcOrd="1" destOrd="0" presId="urn:microsoft.com/office/officeart/2005/8/layout/matrix1"/>
    <dgm:cxn modelId="{899821BC-1E1A-4042-B1A6-242E42B4D6AA}" srcId="{3728CC47-BE47-4FD3-85A7-30DEBEB59988}" destId="{31ABBCEC-9834-49DE-A146-9DD4AB2ED1A6}" srcOrd="3" destOrd="0" parTransId="{7253984C-E4D4-40B9-BC48-2F61F9C4FB7B}" sibTransId="{41D69AC2-D05C-4B04-9B63-6707815B058C}"/>
    <dgm:cxn modelId="{93E3BAEC-4EFD-4D98-BBCC-C5172FAA226D}" type="presOf" srcId="{6F9E6BDC-A096-4A51-94AA-9563F8A807C2}" destId="{05DBD978-F48C-46A8-B6E9-D105BCDBFFC9}" srcOrd="0" destOrd="0" presId="urn:microsoft.com/office/officeart/2005/8/layout/matrix1"/>
    <dgm:cxn modelId="{5A2D415F-7AAE-4841-9958-BA37459914F5}" type="presOf" srcId="{03C3FCB5-35D7-4309-B6D5-07D4A6B10020}" destId="{EB44F0D6-FBC4-4012-A1D2-CBB98A9524EA}" srcOrd="0" destOrd="0" presId="urn:microsoft.com/office/officeart/2005/8/layout/matrix1"/>
    <dgm:cxn modelId="{12B8E646-BA5D-478D-9981-C7DB582F9535}" type="presOf" srcId="{CDBA9F0C-9EE7-4286-9872-FB0E879D5410}" destId="{5B655105-F93C-4059-899F-A78E2ADC7615}" srcOrd="1" destOrd="0" presId="urn:microsoft.com/office/officeart/2005/8/layout/matrix1"/>
    <dgm:cxn modelId="{0CF5545C-CA41-4DDE-8F4C-12FC38778B2C}" srcId="{3728CC47-BE47-4FD3-85A7-30DEBEB59988}" destId="{CDBA9F0C-9EE7-4286-9872-FB0E879D5410}" srcOrd="1" destOrd="0" parTransId="{939E0F6F-32A2-4B05-9312-6D295589FC30}" sibTransId="{040906CF-8A79-49B0-93F3-ED48293E884F}"/>
    <dgm:cxn modelId="{A9855BE0-F2F7-45E8-BE23-FE659384FF96}" type="presParOf" srcId="{CCE94652-8D8A-4CA8-A3C0-4F70B9B8A8F9}" destId="{F01A1ED1-5C22-479E-A2AF-3433E7FF0C75}" srcOrd="0" destOrd="0" presId="urn:microsoft.com/office/officeart/2005/8/layout/matrix1"/>
    <dgm:cxn modelId="{A0D01FED-941B-4606-9BAF-9139696A1CA3}" type="presParOf" srcId="{F01A1ED1-5C22-479E-A2AF-3433E7FF0C75}" destId="{05DBD978-F48C-46A8-B6E9-D105BCDBFFC9}" srcOrd="0" destOrd="0" presId="urn:microsoft.com/office/officeart/2005/8/layout/matrix1"/>
    <dgm:cxn modelId="{92A4D7A4-5FCC-4B42-9B18-2448DAE28DA5}" type="presParOf" srcId="{F01A1ED1-5C22-479E-A2AF-3433E7FF0C75}" destId="{DAF89E5E-01C2-4F6B-A6C4-2EC77E525BD3}" srcOrd="1" destOrd="0" presId="urn:microsoft.com/office/officeart/2005/8/layout/matrix1"/>
    <dgm:cxn modelId="{400CFBA5-24B3-4CEB-93E9-15385DA9CAF9}" type="presParOf" srcId="{F01A1ED1-5C22-479E-A2AF-3433E7FF0C75}" destId="{29F486D7-A3A1-4240-B415-51827277D272}" srcOrd="2" destOrd="0" presId="urn:microsoft.com/office/officeart/2005/8/layout/matrix1"/>
    <dgm:cxn modelId="{F0273907-63BF-4297-B8E8-235313F32BEA}" type="presParOf" srcId="{F01A1ED1-5C22-479E-A2AF-3433E7FF0C75}" destId="{5B655105-F93C-4059-899F-A78E2ADC7615}" srcOrd="3" destOrd="0" presId="urn:microsoft.com/office/officeart/2005/8/layout/matrix1"/>
    <dgm:cxn modelId="{E595095D-0FC9-4DBA-BF26-ED342F47BA95}" type="presParOf" srcId="{F01A1ED1-5C22-479E-A2AF-3433E7FF0C75}" destId="{EB44F0D6-FBC4-4012-A1D2-CBB98A9524EA}" srcOrd="4" destOrd="0" presId="urn:microsoft.com/office/officeart/2005/8/layout/matrix1"/>
    <dgm:cxn modelId="{3971D312-F9E2-4E88-81D6-3C0E24EFA222}" type="presParOf" srcId="{F01A1ED1-5C22-479E-A2AF-3433E7FF0C75}" destId="{FBE19D03-9AD9-4EBA-B00C-81E1C4B62517}" srcOrd="5" destOrd="0" presId="urn:microsoft.com/office/officeart/2005/8/layout/matrix1"/>
    <dgm:cxn modelId="{CF5B1A49-15A4-468F-90A1-B1B9ADEC7FC0}" type="presParOf" srcId="{F01A1ED1-5C22-479E-A2AF-3433E7FF0C75}" destId="{7F731823-AA3D-4560-BA15-64140B324DE6}" srcOrd="6" destOrd="0" presId="urn:microsoft.com/office/officeart/2005/8/layout/matrix1"/>
    <dgm:cxn modelId="{C5BA4898-35B7-4102-90FE-193FACB5C725}" type="presParOf" srcId="{F01A1ED1-5C22-479E-A2AF-3433E7FF0C75}" destId="{D36FE15E-6230-4185-94D9-F617317F81DE}" srcOrd="7" destOrd="0" presId="urn:microsoft.com/office/officeart/2005/8/layout/matrix1"/>
    <dgm:cxn modelId="{2EB31AB0-C453-4FF7-A076-B55BD10CAA16}" type="presParOf" srcId="{CCE94652-8D8A-4CA8-A3C0-4F70B9B8A8F9}" destId="{72A50AA6-1D38-43FD-82AB-62614B0AD8A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EE74B5-DA88-41C4-9F6F-A297FBCC0391}" type="doc">
      <dgm:prSet loTypeId="urn:microsoft.com/office/officeart/2005/8/layout/process3" loCatId="process" qsTypeId="urn:microsoft.com/office/officeart/2005/8/quickstyle/3d1" qsCatId="3D" csTypeId="urn:microsoft.com/office/officeart/2005/8/colors/colorful5" csCatId="colorful" phldr="1"/>
      <dgm:spPr/>
      <dgm:t>
        <a:bodyPr/>
        <a:lstStyle/>
        <a:p>
          <a:endParaRPr lang="en-US"/>
        </a:p>
      </dgm:t>
    </dgm:pt>
    <dgm:pt modelId="{81702D41-504D-452F-9D05-716F6487C534}">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2400" b="1" dirty="0" smtClean="0"/>
            <a:t>Plan</a:t>
          </a:r>
          <a:endParaRPr lang="en-US" sz="2400" b="1" dirty="0"/>
        </a:p>
      </dgm:t>
    </dgm:pt>
    <dgm:pt modelId="{C993032D-7C6F-48EC-9FA4-266377A54F8E}" type="parTrans" cxnId="{7E65561E-3683-47BF-9369-2C5BCBCC20A3}">
      <dgm:prSet/>
      <dgm:spPr/>
      <dgm:t>
        <a:bodyPr/>
        <a:lstStyle/>
        <a:p>
          <a:endParaRPr lang="en-US"/>
        </a:p>
      </dgm:t>
    </dgm:pt>
    <dgm:pt modelId="{3D9291A0-4331-47A2-94E9-4291930F7A09}" type="sibTrans" cxnId="{7E65561E-3683-47BF-9369-2C5BCBCC20A3}">
      <dgm:prSet>
        <dgm:style>
          <a:lnRef idx="0">
            <a:schemeClr val="accent1"/>
          </a:lnRef>
          <a:fillRef idx="3">
            <a:schemeClr val="accent1"/>
          </a:fillRef>
          <a:effectRef idx="3">
            <a:schemeClr val="accent1"/>
          </a:effectRef>
          <a:fontRef idx="minor">
            <a:schemeClr val="lt1"/>
          </a:fontRef>
        </dgm:style>
      </dgm:prSet>
      <dgm:spPr/>
      <dgm:t>
        <a:bodyPr/>
        <a:lstStyle/>
        <a:p>
          <a:endParaRPr lang="en-US"/>
        </a:p>
      </dgm:t>
    </dgm:pt>
    <dgm:pt modelId="{9EB56BA7-3902-46FD-AF80-3352D44ABBF3}">
      <dgm:prSet phldrT="[Text]" custT="1">
        <dgm:style>
          <a:lnRef idx="0">
            <a:schemeClr val="accent3"/>
          </a:lnRef>
          <a:fillRef idx="3">
            <a:schemeClr val="accent3"/>
          </a:fillRef>
          <a:effectRef idx="3">
            <a:schemeClr val="accent3"/>
          </a:effectRef>
          <a:fontRef idx="minor">
            <a:schemeClr val="lt1"/>
          </a:fontRef>
        </dgm:style>
      </dgm:prSet>
      <dgm:spPr/>
      <dgm:t>
        <a:bodyPr/>
        <a:lstStyle/>
        <a:p>
          <a:pPr algn="ctr"/>
          <a:r>
            <a:rPr lang="en-US" sz="2400" b="1" dirty="0" smtClean="0"/>
            <a:t>Migrate</a:t>
          </a:r>
          <a:endParaRPr lang="en-US" sz="2400" b="1" dirty="0"/>
        </a:p>
      </dgm:t>
    </dgm:pt>
    <dgm:pt modelId="{9431B483-43C0-46F1-B8EF-56A262C45DC0}" type="parTrans" cxnId="{94762C8B-E0D8-4D85-BE9D-5B7D7AD73E2E}">
      <dgm:prSet/>
      <dgm:spPr/>
      <dgm:t>
        <a:bodyPr/>
        <a:lstStyle/>
        <a:p>
          <a:endParaRPr lang="en-US"/>
        </a:p>
      </dgm:t>
    </dgm:pt>
    <dgm:pt modelId="{C103681A-4043-4AEA-82F9-E9BCF8549614}" type="sibTrans" cxnId="{94762C8B-E0D8-4D85-BE9D-5B7D7AD73E2E}">
      <dgm:prSet/>
      <dgm:spPr/>
      <dgm:t>
        <a:bodyPr/>
        <a:lstStyle/>
        <a:p>
          <a:endParaRPr lang="en-US"/>
        </a:p>
      </dgm:t>
    </dgm:pt>
    <dgm:pt modelId="{0EED8FCD-EF01-49FB-BFCF-397C9A992D78}">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effectLst/>
            </a:rPr>
            <a:t>Map </a:t>
          </a:r>
          <a:r>
            <a:rPr lang="en-US" sz="1600" b="0" dirty="0" err="1" smtClean="0">
              <a:solidFill>
                <a:srgbClr val="000000"/>
              </a:solidFill>
              <a:effectLst/>
            </a:rPr>
            <a:t>v.Next</a:t>
          </a:r>
          <a:r>
            <a:rPr lang="en-US" sz="1600" b="0" dirty="0" smtClean="0">
              <a:solidFill>
                <a:srgbClr val="000000"/>
              </a:solidFill>
              <a:effectLst/>
            </a:rPr>
            <a:t> to existing </a:t>
          </a:r>
          <a:r>
            <a:rPr lang="en-US" sz="1600" b="0" dirty="0" err="1" smtClean="0">
              <a:solidFill>
                <a:srgbClr val="000000"/>
              </a:solidFill>
              <a:effectLst/>
            </a:rPr>
            <a:t>ConfigMgr</a:t>
          </a:r>
          <a:r>
            <a:rPr lang="en-US" sz="1600" b="0" dirty="0" smtClean="0">
              <a:solidFill>
                <a:srgbClr val="000000"/>
              </a:solidFill>
              <a:effectLst/>
            </a:rPr>
            <a:t> 2007 environment</a:t>
          </a:r>
          <a:endParaRPr lang="en-US" sz="1600" b="0" dirty="0">
            <a:solidFill>
              <a:srgbClr val="000000"/>
            </a:solidFill>
            <a:effectLst/>
          </a:endParaRPr>
        </a:p>
      </dgm:t>
    </dgm:pt>
    <dgm:pt modelId="{C0E4F0F0-91C1-45DD-9563-5AAE725382EF}" type="parTrans" cxnId="{94A3AE5C-5828-439A-8FDD-F2EC9431DB95}">
      <dgm:prSet/>
      <dgm:spPr/>
      <dgm:t>
        <a:bodyPr/>
        <a:lstStyle/>
        <a:p>
          <a:endParaRPr lang="en-US"/>
        </a:p>
      </dgm:t>
    </dgm:pt>
    <dgm:pt modelId="{3409763C-5996-49E2-8188-09B5ECB13BF4}" type="sibTrans" cxnId="{94A3AE5C-5828-439A-8FDD-F2EC9431DB95}">
      <dgm:prSet/>
      <dgm:spPr/>
      <dgm:t>
        <a:bodyPr/>
        <a:lstStyle/>
        <a:p>
          <a:endParaRPr lang="en-US"/>
        </a:p>
      </dgm:t>
    </dgm:pt>
    <dgm:pt modelId="{AAE283DC-10F4-40F6-9258-37B42B0C6024}">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Migrate Clients</a:t>
          </a:r>
          <a:endParaRPr lang="en-US" sz="1600" b="0" dirty="0">
            <a:solidFill>
              <a:srgbClr val="000000"/>
            </a:solidFill>
          </a:endParaRPr>
        </a:p>
      </dgm:t>
    </dgm:pt>
    <dgm:pt modelId="{9CFDA078-86F6-4C77-91F5-DD49671BB3C3}" type="parTrans" cxnId="{FF5409CE-45CE-47DC-873D-63508A0E5FF9}">
      <dgm:prSet/>
      <dgm:spPr/>
      <dgm:t>
        <a:bodyPr/>
        <a:lstStyle/>
        <a:p>
          <a:endParaRPr lang="en-US"/>
        </a:p>
      </dgm:t>
    </dgm:pt>
    <dgm:pt modelId="{8A42168E-ADFB-4FA1-84A4-B7A667FE9A29}" type="sibTrans" cxnId="{FF5409CE-45CE-47DC-873D-63508A0E5FF9}">
      <dgm:prSet/>
      <dgm:spPr/>
      <dgm:t>
        <a:bodyPr/>
        <a:lstStyle/>
        <a:p>
          <a:endParaRPr lang="en-US"/>
        </a:p>
      </dgm:t>
    </dgm:pt>
    <dgm:pt modelId="{A1C73960-E680-468A-B4E7-6D890285B910}">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Rinse &amp; Repeat</a:t>
          </a:r>
          <a:endParaRPr lang="en-US" sz="1600" b="0" dirty="0">
            <a:solidFill>
              <a:srgbClr val="000000"/>
            </a:solidFill>
          </a:endParaRPr>
        </a:p>
      </dgm:t>
    </dgm:pt>
    <dgm:pt modelId="{28344968-3CCA-4230-A3CB-9FB329BB28FE}" type="parTrans" cxnId="{E235C571-C2AF-4D8F-8361-57DFC8B23695}">
      <dgm:prSet/>
      <dgm:spPr/>
      <dgm:t>
        <a:bodyPr/>
        <a:lstStyle/>
        <a:p>
          <a:endParaRPr lang="en-US"/>
        </a:p>
      </dgm:t>
    </dgm:pt>
    <dgm:pt modelId="{A9C849B5-6211-4273-9D11-325D48AFBCD2}" type="sibTrans" cxnId="{E235C571-C2AF-4D8F-8361-57DFC8B23695}">
      <dgm:prSet/>
      <dgm:spPr/>
      <dgm:t>
        <a:bodyPr/>
        <a:lstStyle/>
        <a:p>
          <a:endParaRPr lang="en-US"/>
        </a:p>
      </dgm:t>
    </dgm:pt>
    <dgm:pt modelId="{6DF95716-7759-4E67-861D-C74979886B6F}">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Test/Proof of Concept</a:t>
          </a:r>
          <a:endParaRPr lang="en-US" sz="1600" b="0" dirty="0">
            <a:solidFill>
              <a:srgbClr val="000000"/>
            </a:solidFill>
          </a:endParaRPr>
        </a:p>
      </dgm:t>
    </dgm:pt>
    <dgm:pt modelId="{4650E3C1-4115-4F80-B1CD-B3F94FA1C8F4}" type="parTrans" cxnId="{8966BCDF-8C36-43FF-9E3C-EBEF24348062}">
      <dgm:prSet/>
      <dgm:spPr/>
      <dgm:t>
        <a:bodyPr/>
        <a:lstStyle/>
        <a:p>
          <a:endParaRPr lang="en-US"/>
        </a:p>
      </dgm:t>
    </dgm:pt>
    <dgm:pt modelId="{2E0372B0-3BB5-476F-92F9-014C7FD6E26A}" type="sibTrans" cxnId="{8966BCDF-8C36-43FF-9E3C-EBEF24348062}">
      <dgm:prSet/>
      <dgm:spPr/>
      <dgm:t>
        <a:bodyPr/>
        <a:lstStyle/>
        <a:p>
          <a:endParaRPr lang="en-US"/>
        </a:p>
      </dgm:t>
    </dgm:pt>
    <dgm:pt modelId="{B75B6595-9F42-48B3-BF0D-99A1362BC292}">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Set up initial </a:t>
          </a:r>
          <a:r>
            <a:rPr lang="en-US" sz="1600" b="0" dirty="0" err="1" smtClean="0">
              <a:solidFill>
                <a:srgbClr val="000000"/>
              </a:solidFill>
            </a:rPr>
            <a:t>v.Next</a:t>
          </a:r>
          <a:r>
            <a:rPr lang="en-US" sz="1600" b="0" dirty="0" smtClean="0">
              <a:solidFill>
                <a:srgbClr val="000000"/>
              </a:solidFill>
            </a:rPr>
            <a:t> Primary Site(s)</a:t>
          </a:r>
          <a:endParaRPr lang="en-US" sz="1600" b="0" dirty="0">
            <a:solidFill>
              <a:srgbClr val="000000"/>
            </a:solidFill>
          </a:endParaRPr>
        </a:p>
      </dgm:t>
    </dgm:pt>
    <dgm:pt modelId="{DC936486-3A72-40D2-8371-5138317AD7C2}" type="parTrans" cxnId="{B0D57412-83AA-42E8-9773-258C82FC498D}">
      <dgm:prSet/>
      <dgm:spPr/>
      <dgm:t>
        <a:bodyPr/>
        <a:lstStyle/>
        <a:p>
          <a:endParaRPr lang="en-US"/>
        </a:p>
      </dgm:t>
    </dgm:pt>
    <dgm:pt modelId="{62E00531-1A1B-4273-9658-E8BB5EA1226B}" type="sibTrans" cxnId="{B0D57412-83AA-42E8-9773-258C82FC498D}">
      <dgm:prSet/>
      <dgm:spPr/>
      <dgm:t>
        <a:bodyPr/>
        <a:lstStyle/>
        <a:p>
          <a:endParaRPr lang="en-US"/>
        </a:p>
      </dgm:t>
    </dgm:pt>
    <dgm:pt modelId="{FC1AF382-5CED-4F71-81A6-BB654AE67FB2}">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Migrate Objects</a:t>
          </a:r>
          <a:endParaRPr lang="en-US" sz="1600" b="0" dirty="0">
            <a:solidFill>
              <a:srgbClr val="000000"/>
            </a:solidFill>
          </a:endParaRPr>
        </a:p>
      </dgm:t>
    </dgm:pt>
    <dgm:pt modelId="{478168AE-AE4D-4F28-BA4D-9AA320E759AB}" type="parTrans" cxnId="{D2630FAE-F432-4753-8666-4DE82AA2712D}">
      <dgm:prSet/>
      <dgm:spPr/>
      <dgm:t>
        <a:bodyPr/>
        <a:lstStyle/>
        <a:p>
          <a:endParaRPr lang="en-US"/>
        </a:p>
      </dgm:t>
    </dgm:pt>
    <dgm:pt modelId="{B1FE7FA6-5255-41D5-8463-E47EC6A2B118}" type="sibTrans" cxnId="{D2630FAE-F432-4753-8666-4DE82AA2712D}">
      <dgm:prSet/>
      <dgm:spPr/>
      <dgm:t>
        <a:bodyPr/>
        <a:lstStyle/>
        <a:p>
          <a:endParaRPr lang="en-US"/>
        </a:p>
      </dgm:t>
    </dgm:pt>
    <dgm:pt modelId="{E12C01E4-1AD4-4C7E-85BB-2C9762481272}">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Uninstall Configuration Manager 2007 sites </a:t>
          </a:r>
          <a:endParaRPr lang="en-US" sz="1600" b="0" dirty="0">
            <a:solidFill>
              <a:srgbClr val="000000"/>
            </a:solidFill>
          </a:endParaRPr>
        </a:p>
      </dgm:t>
    </dgm:pt>
    <dgm:pt modelId="{9F8BC220-2C88-485F-B65B-153B157F23BA}" type="parTrans" cxnId="{908BBD7F-71C9-48CC-A2C7-D647690E0BA8}">
      <dgm:prSet/>
      <dgm:spPr/>
      <dgm:t>
        <a:bodyPr/>
        <a:lstStyle/>
        <a:p>
          <a:endParaRPr lang="en-US"/>
        </a:p>
      </dgm:t>
    </dgm:pt>
    <dgm:pt modelId="{B834B746-8D89-4C15-A8A5-A850C96CF8C8}" type="sibTrans" cxnId="{908BBD7F-71C9-48CC-A2C7-D647690E0BA8}">
      <dgm:prSet/>
      <dgm:spPr/>
      <dgm:t>
        <a:bodyPr/>
        <a:lstStyle/>
        <a:p>
          <a:endParaRPr lang="en-US"/>
        </a:p>
      </dgm:t>
    </dgm:pt>
    <dgm:pt modelId="{15506B2A-BC68-443D-AB1A-CAC4340BED2A}">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Configure Software Update Point &amp; Synchronize Updates</a:t>
          </a:r>
          <a:endParaRPr lang="en-US" sz="1600" b="0" dirty="0">
            <a:solidFill>
              <a:srgbClr val="000000"/>
            </a:solidFill>
          </a:endParaRPr>
        </a:p>
      </dgm:t>
    </dgm:pt>
    <dgm:pt modelId="{F053E145-EE78-4D3B-AEF5-33D512186BF8}" type="parTrans" cxnId="{82E79A6C-38B4-4921-9C6D-CE97D156FAA0}">
      <dgm:prSet/>
      <dgm:spPr/>
      <dgm:t>
        <a:bodyPr/>
        <a:lstStyle/>
        <a:p>
          <a:endParaRPr lang="en-US"/>
        </a:p>
      </dgm:t>
    </dgm:pt>
    <dgm:pt modelId="{D9F9904D-3B24-406A-A748-92D85F31BA36}" type="sibTrans" cxnId="{82E79A6C-38B4-4921-9C6D-CE97D156FAA0}">
      <dgm:prSet/>
      <dgm:spPr/>
      <dgm:t>
        <a:bodyPr/>
        <a:lstStyle/>
        <a:p>
          <a:endParaRPr lang="en-US"/>
        </a:p>
      </dgm:t>
    </dgm:pt>
    <dgm:pt modelId="{42AD63A9-DCA7-4CDB-BE23-D39F8A85E2AA}">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Design</a:t>
          </a:r>
          <a:endParaRPr lang="en-US" sz="1600" b="0" dirty="0">
            <a:solidFill>
              <a:srgbClr val="000000"/>
            </a:solidFill>
          </a:endParaRPr>
        </a:p>
      </dgm:t>
    </dgm:pt>
    <dgm:pt modelId="{5C4F4D6C-5716-435E-BAE2-0A77A5DCA0F3}" type="parTrans" cxnId="{1CFD578D-F4FA-4451-B3E1-B6F5E4D0E0A2}">
      <dgm:prSet/>
      <dgm:spPr/>
      <dgm:t>
        <a:bodyPr/>
        <a:lstStyle/>
        <a:p>
          <a:endParaRPr lang="en-US"/>
        </a:p>
      </dgm:t>
    </dgm:pt>
    <dgm:pt modelId="{17077911-BC3D-4371-8401-AAC98D784C61}" type="sibTrans" cxnId="{1CFD578D-F4FA-4451-B3E1-B6F5E4D0E0A2}">
      <dgm:prSet/>
      <dgm:spPr/>
      <dgm:t>
        <a:bodyPr/>
        <a:lstStyle/>
        <a:p>
          <a:endParaRPr lang="en-US"/>
        </a:p>
      </dgm:t>
    </dgm:pt>
    <dgm:pt modelId="{F4237B48-E15A-4685-A94C-F8B1C50E10ED}">
      <dgm:prSet phldrT="[Text]" custT="1">
        <dgm:style>
          <a:lnRef idx="0">
            <a:schemeClr val="accent2"/>
          </a:lnRef>
          <a:fillRef idx="3">
            <a:schemeClr val="accent2"/>
          </a:fillRef>
          <a:effectRef idx="3">
            <a:schemeClr val="accent2"/>
          </a:effectRef>
          <a:fontRef idx="minor">
            <a:schemeClr val="lt1"/>
          </a:fontRef>
        </dgm:style>
      </dgm:prSet>
      <dgm:spPr/>
      <dgm:t>
        <a:bodyPr/>
        <a:lstStyle/>
        <a:p>
          <a:pPr algn="ctr"/>
          <a:r>
            <a:rPr lang="en-US" sz="2400" b="1" dirty="0" smtClean="0"/>
            <a:t>Deploy</a:t>
          </a:r>
          <a:endParaRPr lang="en-US" sz="2400" b="1" dirty="0"/>
        </a:p>
      </dgm:t>
    </dgm:pt>
    <dgm:pt modelId="{7D91289C-324B-4F47-B73A-88565C6D7F4C}" type="sibTrans" cxnId="{E1530F88-3149-479E-B086-0F425ABBF238}">
      <dgm:prSet>
        <dgm:style>
          <a:lnRef idx="0">
            <a:schemeClr val="accent2"/>
          </a:lnRef>
          <a:fillRef idx="3">
            <a:schemeClr val="accent2"/>
          </a:fillRef>
          <a:effectRef idx="3">
            <a:schemeClr val="accent2"/>
          </a:effectRef>
          <a:fontRef idx="minor">
            <a:schemeClr val="lt1"/>
          </a:fontRef>
        </dgm:style>
      </dgm:prSet>
      <dgm:spPr/>
      <dgm:t>
        <a:bodyPr/>
        <a:lstStyle/>
        <a:p>
          <a:endParaRPr lang="en-US"/>
        </a:p>
      </dgm:t>
    </dgm:pt>
    <dgm:pt modelId="{A5C19C07-2960-43F1-94FB-F7413B3BE83C}" type="parTrans" cxnId="{E1530F88-3149-479E-B086-0F425ABBF238}">
      <dgm:prSet/>
      <dgm:spPr/>
      <dgm:t>
        <a:bodyPr/>
        <a:lstStyle/>
        <a:p>
          <a:endParaRPr lang="en-US"/>
        </a:p>
      </dgm:t>
    </dgm:pt>
    <dgm:pt modelId="{617D1875-C233-428A-8B7F-545D1265340E}">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err="1" smtClean="0">
              <a:solidFill>
                <a:srgbClr val="000000"/>
              </a:solidFill>
            </a:rPr>
            <a:t>v.Next</a:t>
          </a:r>
          <a:r>
            <a:rPr lang="en-US" sz="1600" b="0" dirty="0" smtClean="0">
              <a:solidFill>
                <a:srgbClr val="000000"/>
              </a:solidFill>
            </a:rPr>
            <a:t> HW </a:t>
          </a:r>
          <a:r>
            <a:rPr lang="en-US" sz="1600" b="0" dirty="0" err="1" smtClean="0">
              <a:solidFill>
                <a:srgbClr val="000000"/>
              </a:solidFill>
            </a:rPr>
            <a:t>reqs</a:t>
          </a:r>
          <a:r>
            <a:rPr lang="en-US" sz="1600" b="0" dirty="0" smtClean="0">
              <a:solidFill>
                <a:srgbClr val="000000"/>
              </a:solidFill>
            </a:rPr>
            <a:t>: Windows Server 2008 x64, SQL Server 2008 x64 (SP1 &amp; Cumulative Update 6)</a:t>
          </a:r>
          <a:endParaRPr lang="en-US" sz="1600" b="0" dirty="0">
            <a:solidFill>
              <a:srgbClr val="000000"/>
            </a:solidFill>
          </a:endParaRPr>
        </a:p>
      </dgm:t>
    </dgm:pt>
    <dgm:pt modelId="{36070341-A05B-4E93-BBC1-80A116C1FE99}" type="parTrans" cxnId="{72416372-5304-4930-BFB6-CAA1A434338B}">
      <dgm:prSet/>
      <dgm:spPr/>
      <dgm:t>
        <a:bodyPr/>
        <a:lstStyle/>
        <a:p>
          <a:endParaRPr lang="en-US"/>
        </a:p>
      </dgm:t>
    </dgm:pt>
    <dgm:pt modelId="{00403A4B-A7BA-48B8-8A08-B4F7D64D26E8}" type="sibTrans" cxnId="{72416372-5304-4930-BFB6-CAA1A434338B}">
      <dgm:prSet/>
      <dgm:spPr/>
      <dgm:t>
        <a:bodyPr/>
        <a:lstStyle/>
        <a:p>
          <a:endParaRPr lang="en-US"/>
        </a:p>
      </dgm:t>
    </dgm:pt>
    <dgm:pt modelId="{2784746F-09B0-4FAF-A2E8-628232B4BCE5}">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Make sure the hierarchy is operating and software deployment works</a:t>
          </a:r>
          <a:endParaRPr lang="en-US" sz="1600" b="0" dirty="0">
            <a:solidFill>
              <a:srgbClr val="000000"/>
            </a:solidFill>
          </a:endParaRPr>
        </a:p>
      </dgm:t>
    </dgm:pt>
    <dgm:pt modelId="{510FBDCA-2B27-4C56-9CF7-1C745636BCCF}" type="parTrans" cxnId="{7F0AD8EC-C0EC-4BD6-A036-8FFB143ABA3E}">
      <dgm:prSet/>
      <dgm:spPr/>
      <dgm:t>
        <a:bodyPr/>
        <a:lstStyle/>
        <a:p>
          <a:endParaRPr lang="en-US"/>
        </a:p>
      </dgm:t>
    </dgm:pt>
    <dgm:pt modelId="{26A104A3-102F-4952-AC99-BE550D36E33C}" type="sibTrans" cxnId="{7F0AD8EC-C0EC-4BD6-A036-8FFB143ABA3E}">
      <dgm:prSet/>
      <dgm:spPr/>
      <dgm:t>
        <a:bodyPr/>
        <a:lstStyle/>
        <a:p>
          <a:endParaRPr lang="en-US"/>
        </a:p>
      </dgm:t>
    </dgm:pt>
    <dgm:pt modelId="{E0BADE22-A9BA-4E4F-8820-381E31238287}">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Migrate DP</a:t>
          </a:r>
          <a:endParaRPr lang="en-US" sz="1600" b="0" dirty="0">
            <a:solidFill>
              <a:srgbClr val="000000"/>
            </a:solidFill>
          </a:endParaRPr>
        </a:p>
      </dgm:t>
    </dgm:pt>
    <dgm:pt modelId="{44961FD6-45A3-4795-95E7-F90D93DF02AE}" type="parTrans" cxnId="{67D4A33E-84B9-486E-AD70-72B6CBFE6A41}">
      <dgm:prSet/>
      <dgm:spPr/>
      <dgm:t>
        <a:bodyPr/>
        <a:lstStyle/>
        <a:p>
          <a:endParaRPr lang="en-US"/>
        </a:p>
      </dgm:t>
    </dgm:pt>
    <dgm:pt modelId="{C1634C8B-66C3-4DC4-B226-67E041947982}" type="sibTrans" cxnId="{67D4A33E-84B9-486E-AD70-72B6CBFE6A41}">
      <dgm:prSet/>
      <dgm:spPr/>
      <dgm:t>
        <a:bodyPr/>
        <a:lstStyle/>
        <a:p>
          <a:endParaRPr lang="en-US"/>
        </a:p>
      </dgm:t>
    </dgm:pt>
    <dgm:pt modelId="{F3F3B78C-F323-456A-9D18-ADC227FF9CBF}">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Requires ConfigMgr 2007 SP2</a:t>
          </a:r>
          <a:endParaRPr lang="en-US" sz="1600" b="0" dirty="0">
            <a:solidFill>
              <a:srgbClr val="000000"/>
            </a:solidFill>
          </a:endParaRPr>
        </a:p>
      </dgm:t>
    </dgm:pt>
    <dgm:pt modelId="{F1D38EEF-372B-4C57-A83A-1DEAD8C755FE}" type="parTrans" cxnId="{9B5B632D-E13C-4826-B5CB-9CC918F4766E}">
      <dgm:prSet/>
      <dgm:spPr/>
      <dgm:t>
        <a:bodyPr/>
        <a:lstStyle/>
        <a:p>
          <a:endParaRPr lang="en-US"/>
        </a:p>
      </dgm:t>
    </dgm:pt>
    <dgm:pt modelId="{E6FBE597-532B-40A6-98F5-E89B50719EA7}" type="sibTrans" cxnId="{9B5B632D-E13C-4826-B5CB-9CC918F4766E}">
      <dgm:prSet/>
      <dgm:spPr/>
      <dgm:t>
        <a:bodyPr/>
        <a:lstStyle/>
        <a:p>
          <a:endParaRPr lang="en-US"/>
        </a:p>
      </dgm:t>
    </dgm:pt>
    <dgm:pt modelId="{6B09706B-5B07-4A11-845B-6391B0171A36}">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Assess current environment</a:t>
          </a:r>
          <a:endParaRPr lang="en-US" sz="1600" b="0" dirty="0">
            <a:solidFill>
              <a:srgbClr val="000000"/>
            </a:solidFill>
          </a:endParaRPr>
        </a:p>
      </dgm:t>
    </dgm:pt>
    <dgm:pt modelId="{3403F12E-2304-4D8C-9C0D-D4E6EDC5AFD4}" type="parTrans" cxnId="{705FC9E4-E6AE-4FAE-ADF5-C2D6029B3D1D}">
      <dgm:prSet/>
      <dgm:spPr/>
      <dgm:t>
        <a:bodyPr/>
        <a:lstStyle/>
        <a:p>
          <a:endParaRPr lang="en-US"/>
        </a:p>
      </dgm:t>
    </dgm:pt>
    <dgm:pt modelId="{1609775C-B3F7-479F-A587-DE3DFED33FA6}" type="sibTrans" cxnId="{705FC9E4-E6AE-4FAE-ADF5-C2D6029B3D1D}">
      <dgm:prSet/>
      <dgm:spPr/>
      <dgm:t>
        <a:bodyPr/>
        <a:lstStyle/>
        <a:p>
          <a:endParaRPr lang="en-US"/>
        </a:p>
      </dgm:t>
    </dgm:pt>
    <dgm:pt modelId="{205356C2-9A1F-450A-94E6-D3000202A358}">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b="0" dirty="0" smtClean="0">
              <a:solidFill>
                <a:srgbClr val="000000"/>
              </a:solidFill>
            </a:rPr>
            <a:t>Set up server roles</a:t>
          </a:r>
          <a:endParaRPr lang="en-US" sz="1600" b="0" dirty="0">
            <a:solidFill>
              <a:srgbClr val="000000"/>
            </a:solidFill>
          </a:endParaRPr>
        </a:p>
      </dgm:t>
    </dgm:pt>
    <dgm:pt modelId="{25CC67B3-FA8B-43A3-A74F-7D97E18ACA57}" type="parTrans" cxnId="{42696174-4372-4B30-8E45-E90E4A05842B}">
      <dgm:prSet/>
      <dgm:spPr/>
    </dgm:pt>
    <dgm:pt modelId="{9B4CADE9-9088-4B18-B156-5FE52F82ED33}" type="sibTrans" cxnId="{42696174-4372-4B30-8E45-E90E4A05842B}">
      <dgm:prSet/>
      <dgm:spPr/>
    </dgm:pt>
    <dgm:pt modelId="{09DB0A92-AA1C-4204-95F1-21B30E0A872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b="0" dirty="0">
            <a:solidFill>
              <a:srgbClr val="000000"/>
            </a:solidFill>
          </a:endParaRPr>
        </a:p>
      </dgm:t>
    </dgm:pt>
    <dgm:pt modelId="{458E981D-70DD-4155-BA8D-DDDA0FF72994}" type="parTrans" cxnId="{6B2D5059-0A9E-41B4-BDB2-45BB96BE22FC}">
      <dgm:prSet/>
      <dgm:spPr/>
    </dgm:pt>
    <dgm:pt modelId="{C3169556-08B6-49DB-A170-5FE3C707A390}" type="sibTrans" cxnId="{6B2D5059-0A9E-41B4-BDB2-45BB96BE22FC}">
      <dgm:prSet/>
      <dgm:spPr/>
    </dgm:pt>
    <dgm:pt modelId="{27C12617-BCD2-4F69-A8D1-A42CFA7A9155}">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b="0" dirty="0">
            <a:solidFill>
              <a:srgbClr val="000000"/>
            </a:solidFill>
          </a:endParaRPr>
        </a:p>
      </dgm:t>
    </dgm:pt>
    <dgm:pt modelId="{11FE577B-4ACE-44E1-9F1F-38BD3B007FEB}" type="parTrans" cxnId="{24F56580-4176-4931-98CC-A3FE327DD67D}">
      <dgm:prSet/>
      <dgm:spPr/>
    </dgm:pt>
    <dgm:pt modelId="{0326A468-437D-4CCD-9299-DDF55FC0EDD7}" type="sibTrans" cxnId="{24F56580-4176-4931-98CC-A3FE327DD67D}">
      <dgm:prSet/>
      <dgm:spPr/>
    </dgm:pt>
    <dgm:pt modelId="{1DF30285-621E-4FBA-B50E-E2782CEAA1AA}" type="pres">
      <dgm:prSet presAssocID="{2CEE74B5-DA88-41C4-9F6F-A297FBCC0391}" presName="linearFlow" presStyleCnt="0">
        <dgm:presLayoutVars>
          <dgm:dir/>
          <dgm:animLvl val="lvl"/>
          <dgm:resizeHandles val="exact"/>
        </dgm:presLayoutVars>
      </dgm:prSet>
      <dgm:spPr/>
      <dgm:t>
        <a:bodyPr/>
        <a:lstStyle/>
        <a:p>
          <a:endParaRPr lang="en-US"/>
        </a:p>
      </dgm:t>
    </dgm:pt>
    <dgm:pt modelId="{A13138E7-E277-46D1-B996-A8D83157C9F4}" type="pres">
      <dgm:prSet presAssocID="{81702D41-504D-452F-9D05-716F6487C534}" presName="composite" presStyleCnt="0"/>
      <dgm:spPr/>
      <dgm:t>
        <a:bodyPr/>
        <a:lstStyle/>
        <a:p>
          <a:endParaRPr lang="en-US"/>
        </a:p>
      </dgm:t>
    </dgm:pt>
    <dgm:pt modelId="{A017B687-28C3-43FF-9EAE-4B1AE2E74AC8}" type="pres">
      <dgm:prSet presAssocID="{81702D41-504D-452F-9D05-716F6487C534}" presName="parTx" presStyleLbl="node1" presStyleIdx="0" presStyleCnt="3">
        <dgm:presLayoutVars>
          <dgm:chMax val="0"/>
          <dgm:chPref val="0"/>
          <dgm:bulletEnabled val="1"/>
        </dgm:presLayoutVars>
      </dgm:prSet>
      <dgm:spPr/>
      <dgm:t>
        <a:bodyPr/>
        <a:lstStyle/>
        <a:p>
          <a:endParaRPr lang="en-US"/>
        </a:p>
      </dgm:t>
    </dgm:pt>
    <dgm:pt modelId="{F40AEED4-54BE-470A-AA06-A22DE066C3B4}" type="pres">
      <dgm:prSet presAssocID="{81702D41-504D-452F-9D05-716F6487C534}" presName="parSh" presStyleLbl="node1" presStyleIdx="0" presStyleCnt="3" custScaleX="88275"/>
      <dgm:spPr/>
      <dgm:t>
        <a:bodyPr/>
        <a:lstStyle/>
        <a:p>
          <a:endParaRPr lang="en-US"/>
        </a:p>
      </dgm:t>
    </dgm:pt>
    <dgm:pt modelId="{C4505245-3464-4C1A-8D33-4F0361FAA638}" type="pres">
      <dgm:prSet presAssocID="{81702D41-504D-452F-9D05-716F6487C534}" presName="desTx" presStyleLbl="fgAcc1" presStyleIdx="0" presStyleCnt="3" custScaleX="119539" custScaleY="87281" custLinFactNeighborX="2630" custLinFactNeighborY="-5101">
        <dgm:presLayoutVars>
          <dgm:bulletEnabled val="1"/>
        </dgm:presLayoutVars>
      </dgm:prSet>
      <dgm:spPr/>
      <dgm:t>
        <a:bodyPr/>
        <a:lstStyle/>
        <a:p>
          <a:endParaRPr lang="en-US"/>
        </a:p>
      </dgm:t>
    </dgm:pt>
    <dgm:pt modelId="{3FA8D7E3-402F-4976-BA05-190D91D15CBA}" type="pres">
      <dgm:prSet presAssocID="{3D9291A0-4331-47A2-94E9-4291930F7A09}" presName="sibTrans" presStyleLbl="sibTrans2D1" presStyleIdx="0" presStyleCnt="2"/>
      <dgm:spPr/>
      <dgm:t>
        <a:bodyPr/>
        <a:lstStyle/>
        <a:p>
          <a:endParaRPr lang="en-US"/>
        </a:p>
      </dgm:t>
    </dgm:pt>
    <dgm:pt modelId="{B5A6DB2C-5378-4A3D-810D-C3A8EDD033B2}" type="pres">
      <dgm:prSet presAssocID="{3D9291A0-4331-47A2-94E9-4291930F7A09}" presName="connTx" presStyleLbl="sibTrans2D1" presStyleIdx="0" presStyleCnt="2"/>
      <dgm:spPr/>
      <dgm:t>
        <a:bodyPr/>
        <a:lstStyle/>
        <a:p>
          <a:endParaRPr lang="en-US"/>
        </a:p>
      </dgm:t>
    </dgm:pt>
    <dgm:pt modelId="{88AB2496-A39C-40C2-B9D4-D323D734EE05}" type="pres">
      <dgm:prSet presAssocID="{F4237B48-E15A-4685-A94C-F8B1C50E10ED}" presName="composite" presStyleCnt="0"/>
      <dgm:spPr/>
      <dgm:t>
        <a:bodyPr/>
        <a:lstStyle/>
        <a:p>
          <a:endParaRPr lang="en-US"/>
        </a:p>
      </dgm:t>
    </dgm:pt>
    <dgm:pt modelId="{A1AF73D4-5E3B-4028-8581-9BF2DE9870F9}" type="pres">
      <dgm:prSet presAssocID="{F4237B48-E15A-4685-A94C-F8B1C50E10ED}" presName="parTx" presStyleLbl="node1" presStyleIdx="0" presStyleCnt="3">
        <dgm:presLayoutVars>
          <dgm:chMax val="0"/>
          <dgm:chPref val="0"/>
          <dgm:bulletEnabled val="1"/>
        </dgm:presLayoutVars>
      </dgm:prSet>
      <dgm:spPr/>
      <dgm:t>
        <a:bodyPr/>
        <a:lstStyle/>
        <a:p>
          <a:endParaRPr lang="en-US"/>
        </a:p>
      </dgm:t>
    </dgm:pt>
    <dgm:pt modelId="{975F2886-89F5-445A-988D-DEC298722B6F}" type="pres">
      <dgm:prSet presAssocID="{F4237B48-E15A-4685-A94C-F8B1C50E10ED}" presName="parSh" presStyleLbl="node1" presStyleIdx="1" presStyleCnt="3"/>
      <dgm:spPr/>
      <dgm:t>
        <a:bodyPr/>
        <a:lstStyle/>
        <a:p>
          <a:endParaRPr lang="en-US"/>
        </a:p>
      </dgm:t>
    </dgm:pt>
    <dgm:pt modelId="{10A2830F-623D-466F-A6B8-EEB68908719A}" type="pres">
      <dgm:prSet presAssocID="{F4237B48-E15A-4685-A94C-F8B1C50E10ED}" presName="desTx" presStyleLbl="fgAcc1" presStyleIdx="1" presStyleCnt="3" custScaleX="125364" custScaleY="87281" custLinFactNeighborX="2630" custLinFactNeighborY="-5101">
        <dgm:presLayoutVars>
          <dgm:bulletEnabled val="1"/>
        </dgm:presLayoutVars>
      </dgm:prSet>
      <dgm:spPr/>
      <dgm:t>
        <a:bodyPr/>
        <a:lstStyle/>
        <a:p>
          <a:endParaRPr lang="en-US"/>
        </a:p>
      </dgm:t>
    </dgm:pt>
    <dgm:pt modelId="{7CF3F5FF-3B9B-4E30-B8C8-39B0F68BC697}" type="pres">
      <dgm:prSet presAssocID="{7D91289C-324B-4F47-B73A-88565C6D7F4C}" presName="sibTrans" presStyleLbl="sibTrans2D1" presStyleIdx="1" presStyleCnt="2"/>
      <dgm:spPr/>
      <dgm:t>
        <a:bodyPr/>
        <a:lstStyle/>
        <a:p>
          <a:endParaRPr lang="en-US"/>
        </a:p>
      </dgm:t>
    </dgm:pt>
    <dgm:pt modelId="{C6731FBB-F568-4370-88DB-8657FA5F8243}" type="pres">
      <dgm:prSet presAssocID="{7D91289C-324B-4F47-B73A-88565C6D7F4C}" presName="connTx" presStyleLbl="sibTrans2D1" presStyleIdx="1" presStyleCnt="2"/>
      <dgm:spPr/>
      <dgm:t>
        <a:bodyPr/>
        <a:lstStyle/>
        <a:p>
          <a:endParaRPr lang="en-US"/>
        </a:p>
      </dgm:t>
    </dgm:pt>
    <dgm:pt modelId="{1445A340-A2A0-449E-A357-B099E81267AE}" type="pres">
      <dgm:prSet presAssocID="{9EB56BA7-3902-46FD-AF80-3352D44ABBF3}" presName="composite" presStyleCnt="0"/>
      <dgm:spPr/>
      <dgm:t>
        <a:bodyPr/>
        <a:lstStyle/>
        <a:p>
          <a:endParaRPr lang="en-US"/>
        </a:p>
      </dgm:t>
    </dgm:pt>
    <dgm:pt modelId="{2EBA6A9C-8A01-4865-8A69-12FB631115F4}" type="pres">
      <dgm:prSet presAssocID="{9EB56BA7-3902-46FD-AF80-3352D44ABBF3}" presName="parTx" presStyleLbl="node1" presStyleIdx="1" presStyleCnt="3">
        <dgm:presLayoutVars>
          <dgm:chMax val="0"/>
          <dgm:chPref val="0"/>
          <dgm:bulletEnabled val="1"/>
        </dgm:presLayoutVars>
      </dgm:prSet>
      <dgm:spPr/>
      <dgm:t>
        <a:bodyPr/>
        <a:lstStyle/>
        <a:p>
          <a:endParaRPr lang="en-US"/>
        </a:p>
      </dgm:t>
    </dgm:pt>
    <dgm:pt modelId="{A787023A-97BE-4512-B1E9-09733990FBC8}" type="pres">
      <dgm:prSet presAssocID="{9EB56BA7-3902-46FD-AF80-3352D44ABBF3}" presName="parSh" presStyleLbl="node1" presStyleIdx="2" presStyleCnt="3"/>
      <dgm:spPr/>
      <dgm:t>
        <a:bodyPr/>
        <a:lstStyle/>
        <a:p>
          <a:endParaRPr lang="en-US"/>
        </a:p>
      </dgm:t>
    </dgm:pt>
    <dgm:pt modelId="{8530BF8F-45DA-4F40-A699-9B9FA547408B}" type="pres">
      <dgm:prSet presAssocID="{9EB56BA7-3902-46FD-AF80-3352D44ABBF3}" presName="desTx" presStyleLbl="fgAcc1" presStyleIdx="2" presStyleCnt="3" custScaleX="116931" custScaleY="87281" custLinFactNeighborX="2630" custLinFactNeighborY="-5101">
        <dgm:presLayoutVars>
          <dgm:bulletEnabled val="1"/>
        </dgm:presLayoutVars>
      </dgm:prSet>
      <dgm:spPr/>
      <dgm:t>
        <a:bodyPr/>
        <a:lstStyle/>
        <a:p>
          <a:endParaRPr lang="en-US"/>
        </a:p>
      </dgm:t>
    </dgm:pt>
  </dgm:ptLst>
  <dgm:cxnLst>
    <dgm:cxn modelId="{E1530F88-3149-479E-B086-0F425ABBF238}" srcId="{2CEE74B5-DA88-41C4-9F6F-A297FBCC0391}" destId="{F4237B48-E15A-4685-A94C-F8B1C50E10ED}" srcOrd="1" destOrd="0" parTransId="{A5C19C07-2960-43F1-94FB-F7413B3BE83C}" sibTransId="{7D91289C-324B-4F47-B73A-88565C6D7F4C}"/>
    <dgm:cxn modelId="{40E34AFD-FD3B-4948-8933-31D3F8025EDA}" type="presOf" srcId="{2CEE74B5-DA88-41C4-9F6F-A297FBCC0391}" destId="{1DF30285-621E-4FBA-B50E-E2782CEAA1AA}" srcOrd="0" destOrd="0" presId="urn:microsoft.com/office/officeart/2005/8/layout/process3"/>
    <dgm:cxn modelId="{7F0AD8EC-C0EC-4BD6-A036-8FFB143ABA3E}" srcId="{F4237B48-E15A-4685-A94C-F8B1C50E10ED}" destId="{2784746F-09B0-4FAF-A2E8-628232B4BCE5}" srcOrd="3" destOrd="0" parTransId="{510FBDCA-2B27-4C56-9CF7-1C745636BCCF}" sibTransId="{26A104A3-102F-4952-AC99-BE550D36E33C}"/>
    <dgm:cxn modelId="{E235C571-C2AF-4D8F-8361-57DFC8B23695}" srcId="{9EB56BA7-3902-46FD-AF80-3352D44ABBF3}" destId="{A1C73960-E680-468A-B4E7-6D890285B910}" srcOrd="5" destOrd="0" parTransId="{28344968-3CCA-4230-A3CB-9FB329BB28FE}" sibTransId="{A9C849B5-6211-4273-9D11-325D48AFBCD2}"/>
    <dgm:cxn modelId="{FC837CE3-1EE8-4A41-9912-F19CD3915FE0}" type="presOf" srcId="{0EED8FCD-EF01-49FB-BFCF-397C9A992D78}" destId="{8530BF8F-45DA-4F40-A699-9B9FA547408B}" srcOrd="0" destOrd="0" presId="urn:microsoft.com/office/officeart/2005/8/layout/process3"/>
    <dgm:cxn modelId="{336B645D-638A-423C-B33D-531E9C7A09A7}" type="presOf" srcId="{6B09706B-5B07-4A11-845B-6391B0171A36}" destId="{C4505245-3464-4C1A-8D33-4F0361FAA638}" srcOrd="0" destOrd="0" presId="urn:microsoft.com/office/officeart/2005/8/layout/process3"/>
    <dgm:cxn modelId="{6B2D5059-0A9E-41B4-BDB2-45BB96BE22FC}" srcId="{9EB56BA7-3902-46FD-AF80-3352D44ABBF3}" destId="{09DB0A92-AA1C-4204-95F1-21B30E0A8722}" srcOrd="7" destOrd="0" parTransId="{458E981D-70DD-4155-BA8D-DDDA0FF72994}" sibTransId="{C3169556-08B6-49DB-A170-5FE3C707A390}"/>
    <dgm:cxn modelId="{FF5409CE-45CE-47DC-873D-63508A0E5FF9}" srcId="{9EB56BA7-3902-46FD-AF80-3352D44ABBF3}" destId="{AAE283DC-10F4-40F6-9258-37B42B0C6024}" srcOrd="2" destOrd="0" parTransId="{9CFDA078-86F6-4C77-91F5-DD49671BB3C3}" sibTransId="{8A42168E-ADFB-4FA1-84A4-B7A667FE9A29}"/>
    <dgm:cxn modelId="{908BBD7F-71C9-48CC-A2C7-D647690E0BA8}" srcId="{9EB56BA7-3902-46FD-AF80-3352D44ABBF3}" destId="{E12C01E4-1AD4-4C7E-85BB-2C9762481272}" srcOrd="4" destOrd="0" parTransId="{9F8BC220-2C88-485F-B65B-153B157F23BA}" sibTransId="{B834B746-8D89-4C15-A8A5-A850C96CF8C8}"/>
    <dgm:cxn modelId="{82E79A6C-38B4-4921-9C6D-CE97D156FAA0}" srcId="{F4237B48-E15A-4685-A94C-F8B1C50E10ED}" destId="{15506B2A-BC68-443D-AB1A-CAC4340BED2A}" srcOrd="2" destOrd="0" parTransId="{F053E145-EE78-4D3B-AEF5-33D512186BF8}" sibTransId="{D9F9904D-3B24-406A-A748-92D85F31BA36}"/>
    <dgm:cxn modelId="{94A3AE5C-5828-439A-8FDD-F2EC9431DB95}" srcId="{9EB56BA7-3902-46FD-AF80-3352D44ABBF3}" destId="{0EED8FCD-EF01-49FB-BFCF-397C9A992D78}" srcOrd="0" destOrd="0" parTransId="{C0E4F0F0-91C1-45DD-9563-5AAE725382EF}" sibTransId="{3409763C-5996-49E2-8188-09B5ECB13BF4}"/>
    <dgm:cxn modelId="{9B5B632D-E13C-4826-B5CB-9CC918F4766E}" srcId="{81702D41-504D-452F-9D05-716F6487C534}" destId="{F3F3B78C-F323-456A-9D18-ADC227FF9CBF}" srcOrd="3" destOrd="0" parTransId="{F1D38EEF-372B-4C57-A83A-1DEAD8C755FE}" sibTransId="{E6FBE597-532B-40A6-98F5-E89B50719EA7}"/>
    <dgm:cxn modelId="{705FC9E4-E6AE-4FAE-ADF5-C2D6029B3D1D}" srcId="{81702D41-504D-452F-9D05-716F6487C534}" destId="{6B09706B-5B07-4A11-845B-6391B0171A36}" srcOrd="0" destOrd="0" parTransId="{3403F12E-2304-4D8C-9C0D-D4E6EDC5AFD4}" sibTransId="{1609775C-B3F7-479F-A587-DE3DFED33FA6}"/>
    <dgm:cxn modelId="{A77DE781-63F7-40C7-93D6-DD1095A51CFD}" type="presOf" srcId="{09DB0A92-AA1C-4204-95F1-21B30E0A8722}" destId="{8530BF8F-45DA-4F40-A699-9B9FA547408B}" srcOrd="0" destOrd="7" presId="urn:microsoft.com/office/officeart/2005/8/layout/process3"/>
    <dgm:cxn modelId="{42696174-4372-4B30-8E45-E90E4A05842B}" srcId="{F4237B48-E15A-4685-A94C-F8B1C50E10ED}" destId="{205356C2-9A1F-450A-94E6-D3000202A358}" srcOrd="1" destOrd="0" parTransId="{25CC67B3-FA8B-43A3-A74F-7D97E18ACA57}" sibTransId="{9B4CADE9-9088-4B18-B156-5FE52F82ED33}"/>
    <dgm:cxn modelId="{42DEACC3-84BB-4A7B-A69B-A91FBFCD9303}" type="presOf" srcId="{AAE283DC-10F4-40F6-9258-37B42B0C6024}" destId="{8530BF8F-45DA-4F40-A699-9B9FA547408B}" srcOrd="0" destOrd="2" presId="urn:microsoft.com/office/officeart/2005/8/layout/process3"/>
    <dgm:cxn modelId="{BE138D48-AA97-4E4B-AF3B-2B6EC9F99DEC}" type="presOf" srcId="{81702D41-504D-452F-9D05-716F6487C534}" destId="{F40AEED4-54BE-470A-AA06-A22DE066C3B4}" srcOrd="1" destOrd="0" presId="urn:microsoft.com/office/officeart/2005/8/layout/process3"/>
    <dgm:cxn modelId="{7B5E8CE8-D70A-4AD1-94E5-D6F18400741D}" type="presOf" srcId="{F4237B48-E15A-4685-A94C-F8B1C50E10ED}" destId="{A1AF73D4-5E3B-4028-8581-9BF2DE9870F9}" srcOrd="0" destOrd="0" presId="urn:microsoft.com/office/officeart/2005/8/layout/process3"/>
    <dgm:cxn modelId="{72416372-5304-4930-BFB6-CAA1A434338B}" srcId="{81702D41-504D-452F-9D05-716F6487C534}" destId="{617D1875-C233-428A-8B7F-545D1265340E}" srcOrd="4" destOrd="0" parTransId="{36070341-A05B-4E93-BBC1-80A116C1FE99}" sibTransId="{00403A4B-A7BA-48B8-8A08-B4F7D64D26E8}"/>
    <dgm:cxn modelId="{EC0AC1B9-11A4-45DB-A8DB-EFFE4F95313A}" type="presOf" srcId="{FC1AF382-5CED-4F71-81A6-BB654AE67FB2}" destId="{8530BF8F-45DA-4F40-A699-9B9FA547408B}" srcOrd="0" destOrd="1" presId="urn:microsoft.com/office/officeart/2005/8/layout/process3"/>
    <dgm:cxn modelId="{0826CD12-0FD0-4518-A489-43934841437F}" type="presOf" srcId="{A1C73960-E680-468A-B4E7-6D890285B910}" destId="{8530BF8F-45DA-4F40-A699-9B9FA547408B}" srcOrd="0" destOrd="5" presId="urn:microsoft.com/office/officeart/2005/8/layout/process3"/>
    <dgm:cxn modelId="{9C2DE389-055C-4C69-83E6-A0B414576BB4}" type="presOf" srcId="{F3F3B78C-F323-456A-9D18-ADC227FF9CBF}" destId="{C4505245-3464-4C1A-8D33-4F0361FAA638}" srcOrd="0" destOrd="3" presId="urn:microsoft.com/office/officeart/2005/8/layout/process3"/>
    <dgm:cxn modelId="{71C3A101-FD5E-46DA-BA6E-5D6BF8D63083}" type="presOf" srcId="{6DF95716-7759-4E67-861D-C74979886B6F}" destId="{C4505245-3464-4C1A-8D33-4F0361FAA638}" srcOrd="0" destOrd="1" presId="urn:microsoft.com/office/officeart/2005/8/layout/process3"/>
    <dgm:cxn modelId="{8FA80140-C464-498E-8607-1B08F3873DB8}" type="presOf" srcId="{7D91289C-324B-4F47-B73A-88565C6D7F4C}" destId="{C6731FBB-F568-4370-88DB-8657FA5F8243}" srcOrd="1" destOrd="0" presId="urn:microsoft.com/office/officeart/2005/8/layout/process3"/>
    <dgm:cxn modelId="{66DA6852-7466-45C9-AB4A-A80F9AC4727A}" type="presOf" srcId="{2784746F-09B0-4FAF-A2E8-628232B4BCE5}" destId="{10A2830F-623D-466F-A6B8-EEB68908719A}" srcOrd="0" destOrd="3" presId="urn:microsoft.com/office/officeart/2005/8/layout/process3"/>
    <dgm:cxn modelId="{77EEB346-0016-4105-AF1D-82E89A391217}" type="presOf" srcId="{81702D41-504D-452F-9D05-716F6487C534}" destId="{A017B687-28C3-43FF-9EAE-4B1AE2E74AC8}" srcOrd="0" destOrd="0" presId="urn:microsoft.com/office/officeart/2005/8/layout/process3"/>
    <dgm:cxn modelId="{3E65405B-2746-467E-831D-E119F555A021}" type="presOf" srcId="{27C12617-BCD2-4F69-A8D1-A42CFA7A9155}" destId="{8530BF8F-45DA-4F40-A699-9B9FA547408B}" srcOrd="0" destOrd="6" presId="urn:microsoft.com/office/officeart/2005/8/layout/process3"/>
    <dgm:cxn modelId="{90CA2C62-CB6D-4151-B893-797ADC776264}" type="presOf" srcId="{205356C2-9A1F-450A-94E6-D3000202A358}" destId="{10A2830F-623D-466F-A6B8-EEB68908719A}" srcOrd="0" destOrd="1" presId="urn:microsoft.com/office/officeart/2005/8/layout/process3"/>
    <dgm:cxn modelId="{EEC0C285-3454-46A8-8161-FD949111B3DE}" type="presOf" srcId="{617D1875-C233-428A-8B7F-545D1265340E}" destId="{C4505245-3464-4C1A-8D33-4F0361FAA638}" srcOrd="0" destOrd="4" presId="urn:microsoft.com/office/officeart/2005/8/layout/process3"/>
    <dgm:cxn modelId="{B0D57412-83AA-42E8-9773-258C82FC498D}" srcId="{F4237B48-E15A-4685-A94C-F8B1C50E10ED}" destId="{B75B6595-9F42-48B3-BF0D-99A1362BC292}" srcOrd="0" destOrd="0" parTransId="{DC936486-3A72-40D2-8371-5138317AD7C2}" sibTransId="{62E00531-1A1B-4273-9658-E8BB5EA1226B}"/>
    <dgm:cxn modelId="{D3BA48E9-AC66-429F-91D8-DC92AC2A4E56}" type="presOf" srcId="{42AD63A9-DCA7-4CDB-BE23-D39F8A85E2AA}" destId="{C4505245-3464-4C1A-8D33-4F0361FAA638}" srcOrd="0" destOrd="2" presId="urn:microsoft.com/office/officeart/2005/8/layout/process3"/>
    <dgm:cxn modelId="{2657809D-D45F-4B99-BDFF-EBC5061C43BD}" type="presOf" srcId="{9EB56BA7-3902-46FD-AF80-3352D44ABBF3}" destId="{2EBA6A9C-8A01-4865-8A69-12FB631115F4}" srcOrd="0" destOrd="0" presId="urn:microsoft.com/office/officeart/2005/8/layout/process3"/>
    <dgm:cxn modelId="{89115A52-02F3-469E-8119-12D4FB94CEFA}" type="presOf" srcId="{E0BADE22-A9BA-4E4F-8820-381E31238287}" destId="{8530BF8F-45DA-4F40-A699-9B9FA547408B}" srcOrd="0" destOrd="3" presId="urn:microsoft.com/office/officeart/2005/8/layout/process3"/>
    <dgm:cxn modelId="{24F56580-4176-4931-98CC-A3FE327DD67D}" srcId="{9EB56BA7-3902-46FD-AF80-3352D44ABBF3}" destId="{27C12617-BCD2-4F69-A8D1-A42CFA7A9155}" srcOrd="6" destOrd="0" parTransId="{11FE577B-4ACE-44E1-9F1F-38BD3B007FEB}" sibTransId="{0326A468-437D-4CCD-9299-DDF55FC0EDD7}"/>
    <dgm:cxn modelId="{7383F115-C76D-4DB7-8F4D-B46AD3AF0567}" type="presOf" srcId="{F4237B48-E15A-4685-A94C-F8B1C50E10ED}" destId="{975F2886-89F5-445A-988D-DEC298722B6F}" srcOrd="1" destOrd="0" presId="urn:microsoft.com/office/officeart/2005/8/layout/process3"/>
    <dgm:cxn modelId="{94762C8B-E0D8-4D85-BE9D-5B7D7AD73E2E}" srcId="{2CEE74B5-DA88-41C4-9F6F-A297FBCC0391}" destId="{9EB56BA7-3902-46FD-AF80-3352D44ABBF3}" srcOrd="2" destOrd="0" parTransId="{9431B483-43C0-46F1-B8EF-56A262C45DC0}" sibTransId="{C103681A-4043-4AEA-82F9-E9BCF8549614}"/>
    <dgm:cxn modelId="{8966BCDF-8C36-43FF-9E3C-EBEF24348062}" srcId="{81702D41-504D-452F-9D05-716F6487C534}" destId="{6DF95716-7759-4E67-861D-C74979886B6F}" srcOrd="1" destOrd="0" parTransId="{4650E3C1-4115-4F80-B1CD-B3F94FA1C8F4}" sibTransId="{2E0372B0-3BB5-476F-92F9-014C7FD6E26A}"/>
    <dgm:cxn modelId="{76B9C06D-D5EB-4003-92F2-E915583FC69E}" type="presOf" srcId="{B75B6595-9F42-48B3-BF0D-99A1362BC292}" destId="{10A2830F-623D-466F-A6B8-EEB68908719A}" srcOrd="0" destOrd="0" presId="urn:microsoft.com/office/officeart/2005/8/layout/process3"/>
    <dgm:cxn modelId="{089CB8A3-5DC7-494A-B358-18A2D937F5CA}" type="presOf" srcId="{15506B2A-BC68-443D-AB1A-CAC4340BED2A}" destId="{10A2830F-623D-466F-A6B8-EEB68908719A}" srcOrd="0" destOrd="2" presId="urn:microsoft.com/office/officeart/2005/8/layout/process3"/>
    <dgm:cxn modelId="{65EAE2CF-BCFE-43F3-8884-650997A668F8}" type="presOf" srcId="{9EB56BA7-3902-46FD-AF80-3352D44ABBF3}" destId="{A787023A-97BE-4512-B1E9-09733990FBC8}" srcOrd="1" destOrd="0" presId="urn:microsoft.com/office/officeart/2005/8/layout/process3"/>
    <dgm:cxn modelId="{03299589-C2C3-40B9-AAE5-ABD61F45ACA6}" type="presOf" srcId="{3D9291A0-4331-47A2-94E9-4291930F7A09}" destId="{3FA8D7E3-402F-4976-BA05-190D91D15CBA}" srcOrd="0" destOrd="0" presId="urn:microsoft.com/office/officeart/2005/8/layout/process3"/>
    <dgm:cxn modelId="{1CFD578D-F4FA-4451-B3E1-B6F5E4D0E0A2}" srcId="{81702D41-504D-452F-9D05-716F6487C534}" destId="{42AD63A9-DCA7-4CDB-BE23-D39F8A85E2AA}" srcOrd="2" destOrd="0" parTransId="{5C4F4D6C-5716-435E-BAE2-0A77A5DCA0F3}" sibTransId="{17077911-BC3D-4371-8401-AAC98D784C61}"/>
    <dgm:cxn modelId="{7E65561E-3683-47BF-9369-2C5BCBCC20A3}" srcId="{2CEE74B5-DA88-41C4-9F6F-A297FBCC0391}" destId="{81702D41-504D-452F-9D05-716F6487C534}" srcOrd="0" destOrd="0" parTransId="{C993032D-7C6F-48EC-9FA4-266377A54F8E}" sibTransId="{3D9291A0-4331-47A2-94E9-4291930F7A09}"/>
    <dgm:cxn modelId="{9F9D99EC-DE39-453D-B108-8099EDAE4124}" type="presOf" srcId="{E12C01E4-1AD4-4C7E-85BB-2C9762481272}" destId="{8530BF8F-45DA-4F40-A699-9B9FA547408B}" srcOrd="0" destOrd="4" presId="urn:microsoft.com/office/officeart/2005/8/layout/process3"/>
    <dgm:cxn modelId="{67D4A33E-84B9-486E-AD70-72B6CBFE6A41}" srcId="{9EB56BA7-3902-46FD-AF80-3352D44ABBF3}" destId="{E0BADE22-A9BA-4E4F-8820-381E31238287}" srcOrd="3" destOrd="0" parTransId="{44961FD6-45A3-4795-95E7-F90D93DF02AE}" sibTransId="{C1634C8B-66C3-4DC4-B226-67E041947982}"/>
    <dgm:cxn modelId="{B1233F30-03EC-4C3B-BF67-12744D90059C}" type="presOf" srcId="{3D9291A0-4331-47A2-94E9-4291930F7A09}" destId="{B5A6DB2C-5378-4A3D-810D-C3A8EDD033B2}" srcOrd="1" destOrd="0" presId="urn:microsoft.com/office/officeart/2005/8/layout/process3"/>
    <dgm:cxn modelId="{D2630FAE-F432-4753-8666-4DE82AA2712D}" srcId="{9EB56BA7-3902-46FD-AF80-3352D44ABBF3}" destId="{FC1AF382-5CED-4F71-81A6-BB654AE67FB2}" srcOrd="1" destOrd="0" parTransId="{478168AE-AE4D-4F28-BA4D-9AA320E759AB}" sibTransId="{B1FE7FA6-5255-41D5-8463-E47EC6A2B118}"/>
    <dgm:cxn modelId="{56E34AF2-1A0D-4473-990F-39D069DC1063}" type="presOf" srcId="{7D91289C-324B-4F47-B73A-88565C6D7F4C}" destId="{7CF3F5FF-3B9B-4E30-B8C8-39B0F68BC697}" srcOrd="0" destOrd="0" presId="urn:microsoft.com/office/officeart/2005/8/layout/process3"/>
    <dgm:cxn modelId="{8E58C821-C936-4DB5-847C-AFEB51047D99}" type="presParOf" srcId="{1DF30285-621E-4FBA-B50E-E2782CEAA1AA}" destId="{A13138E7-E277-46D1-B996-A8D83157C9F4}" srcOrd="0" destOrd="0" presId="urn:microsoft.com/office/officeart/2005/8/layout/process3"/>
    <dgm:cxn modelId="{C306BCCF-9535-47A0-843A-1E2B7D147321}" type="presParOf" srcId="{A13138E7-E277-46D1-B996-A8D83157C9F4}" destId="{A017B687-28C3-43FF-9EAE-4B1AE2E74AC8}" srcOrd="0" destOrd="0" presId="urn:microsoft.com/office/officeart/2005/8/layout/process3"/>
    <dgm:cxn modelId="{9254C335-002E-4DD6-A46C-95B18E227729}" type="presParOf" srcId="{A13138E7-E277-46D1-B996-A8D83157C9F4}" destId="{F40AEED4-54BE-470A-AA06-A22DE066C3B4}" srcOrd="1" destOrd="0" presId="urn:microsoft.com/office/officeart/2005/8/layout/process3"/>
    <dgm:cxn modelId="{1DCB1171-BBE5-4DE5-9085-513091138145}" type="presParOf" srcId="{A13138E7-E277-46D1-B996-A8D83157C9F4}" destId="{C4505245-3464-4C1A-8D33-4F0361FAA638}" srcOrd="2" destOrd="0" presId="urn:microsoft.com/office/officeart/2005/8/layout/process3"/>
    <dgm:cxn modelId="{D5A235DC-0D9F-4CF7-9865-413A8461579B}" type="presParOf" srcId="{1DF30285-621E-4FBA-B50E-E2782CEAA1AA}" destId="{3FA8D7E3-402F-4976-BA05-190D91D15CBA}" srcOrd="1" destOrd="0" presId="urn:microsoft.com/office/officeart/2005/8/layout/process3"/>
    <dgm:cxn modelId="{A9889BE2-5602-4CE9-AE42-CB0A5368E95B}" type="presParOf" srcId="{3FA8D7E3-402F-4976-BA05-190D91D15CBA}" destId="{B5A6DB2C-5378-4A3D-810D-C3A8EDD033B2}" srcOrd="0" destOrd="0" presId="urn:microsoft.com/office/officeart/2005/8/layout/process3"/>
    <dgm:cxn modelId="{7B930D43-561F-450B-A679-ABB7A9C74090}" type="presParOf" srcId="{1DF30285-621E-4FBA-B50E-E2782CEAA1AA}" destId="{88AB2496-A39C-40C2-B9D4-D323D734EE05}" srcOrd="2" destOrd="0" presId="urn:microsoft.com/office/officeart/2005/8/layout/process3"/>
    <dgm:cxn modelId="{51B3BAC8-FB04-4AFB-B4EC-4B6CB88BEB80}" type="presParOf" srcId="{88AB2496-A39C-40C2-B9D4-D323D734EE05}" destId="{A1AF73D4-5E3B-4028-8581-9BF2DE9870F9}" srcOrd="0" destOrd="0" presId="urn:microsoft.com/office/officeart/2005/8/layout/process3"/>
    <dgm:cxn modelId="{D4218CB6-8A98-446A-B920-7284D1A09A7B}" type="presParOf" srcId="{88AB2496-A39C-40C2-B9D4-D323D734EE05}" destId="{975F2886-89F5-445A-988D-DEC298722B6F}" srcOrd="1" destOrd="0" presId="urn:microsoft.com/office/officeart/2005/8/layout/process3"/>
    <dgm:cxn modelId="{375684D3-DCA4-4D92-BC5F-CB80FFF934A2}" type="presParOf" srcId="{88AB2496-A39C-40C2-B9D4-D323D734EE05}" destId="{10A2830F-623D-466F-A6B8-EEB68908719A}" srcOrd="2" destOrd="0" presId="urn:microsoft.com/office/officeart/2005/8/layout/process3"/>
    <dgm:cxn modelId="{4E7229CD-4807-4DF6-9295-D231620A0EF9}" type="presParOf" srcId="{1DF30285-621E-4FBA-B50E-E2782CEAA1AA}" destId="{7CF3F5FF-3B9B-4E30-B8C8-39B0F68BC697}" srcOrd="3" destOrd="0" presId="urn:microsoft.com/office/officeart/2005/8/layout/process3"/>
    <dgm:cxn modelId="{3F6396C7-0681-4DB2-B2E7-A206ECCA59F3}" type="presParOf" srcId="{7CF3F5FF-3B9B-4E30-B8C8-39B0F68BC697}" destId="{C6731FBB-F568-4370-88DB-8657FA5F8243}" srcOrd="0" destOrd="0" presId="urn:microsoft.com/office/officeart/2005/8/layout/process3"/>
    <dgm:cxn modelId="{99FEF9FF-BFBC-4586-8694-9E4477855041}" type="presParOf" srcId="{1DF30285-621E-4FBA-B50E-E2782CEAA1AA}" destId="{1445A340-A2A0-449E-A357-B099E81267AE}" srcOrd="4" destOrd="0" presId="urn:microsoft.com/office/officeart/2005/8/layout/process3"/>
    <dgm:cxn modelId="{3BD3433E-ECD2-4B02-AC96-1A733A836A6D}" type="presParOf" srcId="{1445A340-A2A0-449E-A357-B099E81267AE}" destId="{2EBA6A9C-8A01-4865-8A69-12FB631115F4}" srcOrd="0" destOrd="0" presId="urn:microsoft.com/office/officeart/2005/8/layout/process3"/>
    <dgm:cxn modelId="{BD59D95E-418C-446A-9A37-AD61D753814A}" type="presParOf" srcId="{1445A340-A2A0-449E-A357-B099E81267AE}" destId="{A787023A-97BE-4512-B1E9-09733990FBC8}" srcOrd="1" destOrd="0" presId="urn:microsoft.com/office/officeart/2005/8/layout/process3"/>
    <dgm:cxn modelId="{9C5FAFE0-7D91-4006-8405-A433B3BA2DE7}" type="presParOf" srcId="{1445A340-A2A0-449E-A357-B099E81267AE}" destId="{8530BF8F-45DA-4F40-A699-9B9FA547408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D05B-9C6A-4405-A71C-BC585270009D}">
      <dsp:nvSpPr>
        <dsp:cNvPr id="0" name=""/>
        <dsp:cNvSpPr/>
      </dsp:nvSpPr>
      <dsp:spPr>
        <a:xfrm rot="5400000">
          <a:off x="6887438" y="-2831877"/>
          <a:ext cx="1043245" cy="6973233"/>
        </a:xfrm>
        <a:prstGeom prst="round2SameRect">
          <a:avLst/>
        </a:prstGeom>
        <a:solidFill>
          <a:schemeClr val="lt1"/>
        </a:solidFill>
        <a:ln w="25400" cap="flat" cmpd="sng" algn="ctr">
          <a:solidFill>
            <a:schemeClr val="accent1"/>
          </a:solidFill>
          <a:prstDash val="solid"/>
        </a:ln>
        <a:effectLst/>
        <a:scene3d>
          <a:camera prst="orthographicFront"/>
          <a:lightRig rig="flat" dir="t"/>
        </a:scene3d>
        <a:sp3d extrusionH="12700"/>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smtClean="0">
              <a:solidFill>
                <a:srgbClr val="000000"/>
              </a:solidFill>
              <a:latin typeface="Segoe UI" pitchFamily="34" charset="0"/>
              <a:ea typeface="Segoe UI" pitchFamily="34" charset="0"/>
              <a:cs typeface="Segoe UI" pitchFamily="34" charset="0"/>
            </a:rPr>
            <a:t>Package binaries / files</a:t>
          </a:r>
          <a:endParaRPr lang="en-US" sz="2000" b="0" kern="1200" dirty="0">
            <a:solidFill>
              <a:srgbClr val="000000"/>
            </a:solidFill>
            <a:latin typeface="Segoe UI" pitchFamily="34" charset="0"/>
            <a:ea typeface="Segoe UI" pitchFamily="34" charset="0"/>
            <a:cs typeface="Segoe UI" pitchFamily="34" charset="0"/>
          </a:endParaRPr>
        </a:p>
      </dsp:txBody>
      <dsp:txXfrm rot="-5400000">
        <a:off x="3922445" y="184043"/>
        <a:ext cx="6922306" cy="941391"/>
      </dsp:txXfrm>
    </dsp:sp>
    <dsp:sp modelId="{ED9A76DA-4EC1-4CEC-B011-7A6006D22877}">
      <dsp:nvSpPr>
        <dsp:cNvPr id="0" name=""/>
        <dsp:cNvSpPr/>
      </dsp:nvSpPr>
      <dsp:spPr>
        <a:xfrm>
          <a:off x="0" y="0"/>
          <a:ext cx="3922444" cy="1304056"/>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1">
              <a:shade val="25000"/>
              <a:satMod val="150000"/>
            </a:schemeClr>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b="1" kern="1200" dirty="0" smtClean="0"/>
            <a:t>Content:</a:t>
          </a:r>
          <a:endParaRPr lang="en-US" sz="3400" kern="1200" dirty="0"/>
        </a:p>
      </dsp:txBody>
      <dsp:txXfrm>
        <a:off x="63659" y="63659"/>
        <a:ext cx="3795126" cy="1176738"/>
      </dsp:txXfrm>
    </dsp:sp>
    <dsp:sp modelId="{47D154BA-BFF5-4547-90C1-C19C99840E49}">
      <dsp:nvSpPr>
        <dsp:cNvPr id="0" name=""/>
        <dsp:cNvSpPr/>
      </dsp:nvSpPr>
      <dsp:spPr>
        <a:xfrm rot="5400000">
          <a:off x="6833455" y="-1462618"/>
          <a:ext cx="1151210" cy="6973233"/>
        </a:xfrm>
        <a:prstGeom prst="round2SameRect">
          <a:avLst/>
        </a:prstGeom>
        <a:solidFill>
          <a:schemeClr val="lt1"/>
        </a:solidFill>
        <a:ln w="25400" cap="flat" cmpd="sng" algn="ctr">
          <a:solidFill>
            <a:schemeClr val="accent3"/>
          </a:solidFill>
          <a:prstDash val="solid"/>
        </a:ln>
        <a:effectLst/>
        <a:scene3d>
          <a:camera prst="orthographicFront"/>
          <a:lightRig rig="flat" dir="t"/>
        </a:scene3d>
        <a:sp3d extrusionH="12700"/>
      </dsp:spPr>
      <dsp:style>
        <a:lnRef idx="2">
          <a:schemeClr val="accent3"/>
        </a:lnRef>
        <a:fillRef idx="1">
          <a:schemeClr val="lt1"/>
        </a:fillRef>
        <a:effectRef idx="0">
          <a:schemeClr val="accent3"/>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b="0" i="0" u="none" strike="noStrike" kern="1200" dirty="0" smtClean="0">
              <a:solidFill>
                <a:srgbClr val="000000"/>
              </a:solidFill>
              <a:latin typeface="Segoe UI" pitchFamily="34" charset="0"/>
              <a:ea typeface="+mn-ea"/>
              <a:cs typeface="+mn-cs"/>
            </a:rPr>
            <a:t>Packages, configuration items (DCM), software update deployments, OS images, etc. </a:t>
          </a:r>
          <a:endParaRPr lang="en-US" sz="1800" b="0" kern="1200" dirty="0">
            <a:solidFill>
              <a:srgbClr val="000000"/>
            </a:solidFill>
          </a:endParaRPr>
        </a:p>
      </dsp:txBody>
      <dsp:txXfrm rot="-5400000">
        <a:off x="3922444" y="1504590"/>
        <a:ext cx="6917036" cy="1038816"/>
      </dsp:txXfrm>
    </dsp:sp>
    <dsp:sp modelId="{E062E0F1-982D-4FE8-B9ED-10EC8DF2C3C5}">
      <dsp:nvSpPr>
        <dsp:cNvPr id="0" name=""/>
        <dsp:cNvSpPr/>
      </dsp:nvSpPr>
      <dsp:spPr>
        <a:xfrm>
          <a:off x="0" y="1371970"/>
          <a:ext cx="3922444" cy="1304056"/>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US" sz="3400" b="1" kern="1200" dirty="0" smtClean="0"/>
            <a:t>Objects: </a:t>
          </a:r>
          <a:endParaRPr lang="en-US" sz="3400" kern="1200" dirty="0"/>
        </a:p>
      </dsp:txBody>
      <dsp:txXfrm>
        <a:off x="63659" y="1435629"/>
        <a:ext cx="3795126" cy="1176738"/>
      </dsp:txXfrm>
    </dsp:sp>
    <dsp:sp modelId="{D6A9A8E1-9358-4004-9992-D996AEA6D008}">
      <dsp:nvSpPr>
        <dsp:cNvPr id="0" name=""/>
        <dsp:cNvSpPr/>
      </dsp:nvSpPr>
      <dsp:spPr>
        <a:xfrm rot="5400000">
          <a:off x="6887438" y="-93359"/>
          <a:ext cx="1043245" cy="6973233"/>
        </a:xfrm>
        <a:prstGeom prst="round2SameRect">
          <a:avLst/>
        </a:prstGeom>
        <a:solidFill>
          <a:schemeClr val="lt1"/>
        </a:solidFill>
        <a:ln w="25400" cap="flat" cmpd="sng" algn="ctr">
          <a:solidFill>
            <a:schemeClr val="accent5"/>
          </a:solidFill>
          <a:prstDash val="solid"/>
        </a:ln>
        <a:effectLst/>
        <a:scene3d>
          <a:camera prst="orthographicFront"/>
          <a:lightRig rig="flat" dir="t"/>
        </a:scene3d>
        <a:sp3d extrusionH="12700"/>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strike="noStrike" kern="1200" dirty="0" smtClean="0">
              <a:solidFill>
                <a:srgbClr val="000000"/>
              </a:solidFill>
              <a:latin typeface="Segoe UI" pitchFamily="34" charset="0"/>
              <a:ea typeface="+mn-ea"/>
              <a:cs typeface="+mn-cs"/>
            </a:rPr>
            <a:t>Site role settings and site properties, etc.</a:t>
          </a:r>
          <a:endParaRPr lang="en-US" sz="2000" b="0" kern="1200" dirty="0">
            <a:solidFill>
              <a:srgbClr val="000000"/>
            </a:solidFill>
          </a:endParaRPr>
        </a:p>
      </dsp:txBody>
      <dsp:txXfrm rot="-5400000">
        <a:off x="3922445" y="2922561"/>
        <a:ext cx="6922306" cy="941391"/>
      </dsp:txXfrm>
    </dsp:sp>
    <dsp:sp modelId="{4BEC9403-8470-405A-AE4E-401BBB0F8CD0}">
      <dsp:nvSpPr>
        <dsp:cNvPr id="0" name=""/>
        <dsp:cNvSpPr/>
      </dsp:nvSpPr>
      <dsp:spPr>
        <a:xfrm>
          <a:off x="0" y="2741229"/>
          <a:ext cx="3922444" cy="1304056"/>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5">
              <a:shade val="25000"/>
              <a:satMod val="150000"/>
            </a:schemeClr>
          </a:contourClr>
        </a:sp3d>
      </dsp:spPr>
      <dsp:style>
        <a:lnRef idx="0">
          <a:schemeClr val="accent5"/>
        </a:lnRef>
        <a:fillRef idx="3">
          <a:schemeClr val="accent5"/>
        </a:fillRef>
        <a:effectRef idx="3">
          <a:schemeClr val="accent5"/>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US" sz="3400" b="1" kern="1200" dirty="0" smtClean="0"/>
            <a:t>Server Settings:</a:t>
          </a:r>
          <a:endParaRPr lang="en-US" sz="3400" kern="1200" dirty="0"/>
        </a:p>
      </dsp:txBody>
      <dsp:txXfrm>
        <a:off x="63659" y="2804888"/>
        <a:ext cx="3795126" cy="1176738"/>
      </dsp:txXfrm>
    </dsp:sp>
    <dsp:sp modelId="{E0ECC970-EB98-4480-B1F2-55708EAADF21}">
      <dsp:nvSpPr>
        <dsp:cNvPr id="0" name=""/>
        <dsp:cNvSpPr/>
      </dsp:nvSpPr>
      <dsp:spPr>
        <a:xfrm rot="5400000">
          <a:off x="6887438" y="1275899"/>
          <a:ext cx="1043245" cy="6973233"/>
        </a:xfrm>
        <a:prstGeom prst="round2SameRect">
          <a:avLst/>
        </a:prstGeom>
        <a:solidFill>
          <a:schemeClr val="lt1"/>
        </a:solidFill>
        <a:ln w="25400" cap="flat" cmpd="sng" algn="ctr">
          <a:solidFill>
            <a:schemeClr val="accent2"/>
          </a:solidFill>
          <a:prstDash val="solid"/>
        </a:ln>
        <a:effectLst/>
        <a:scene3d>
          <a:camera prst="orthographicFront"/>
          <a:lightRig rig="flat" dir="t"/>
        </a:scene3d>
        <a:sp3d extrusionH="12700"/>
      </dsp:spPr>
      <dsp:style>
        <a:lnRef idx="2">
          <a:schemeClr val="accent2"/>
        </a:lnRef>
        <a:fillRef idx="1">
          <a:schemeClr val="lt1"/>
        </a:fillRef>
        <a:effectRef idx="0">
          <a:schemeClr val="accent2"/>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smtClean="0">
              <a:solidFill>
                <a:srgbClr val="000000"/>
              </a:solidFill>
              <a:latin typeface="Segoe UI" pitchFamily="34" charset="0"/>
              <a:ea typeface="Segoe UI" pitchFamily="34" charset="0"/>
              <a:cs typeface="Segoe UI" pitchFamily="34" charset="0"/>
            </a:rPr>
            <a:t>Client GUID, inventory, state, etc.</a:t>
          </a:r>
          <a:endParaRPr lang="en-US" sz="2000" b="0" kern="1200" dirty="0">
            <a:solidFill>
              <a:srgbClr val="000000"/>
            </a:solidFill>
            <a:latin typeface="Segoe UI" pitchFamily="34" charset="0"/>
            <a:ea typeface="Segoe UI" pitchFamily="34" charset="0"/>
            <a:cs typeface="Segoe UI" pitchFamily="34" charset="0"/>
          </a:endParaRPr>
        </a:p>
      </dsp:txBody>
      <dsp:txXfrm rot="-5400000">
        <a:off x="3922445" y="4291820"/>
        <a:ext cx="6922306" cy="941391"/>
      </dsp:txXfrm>
    </dsp:sp>
    <dsp:sp modelId="{5AB60E73-5484-43ED-B7CF-248A30B42370}">
      <dsp:nvSpPr>
        <dsp:cNvPr id="0" name=""/>
        <dsp:cNvSpPr/>
      </dsp:nvSpPr>
      <dsp:spPr>
        <a:xfrm>
          <a:off x="0" y="4110488"/>
          <a:ext cx="3922444" cy="1304056"/>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2">
              <a:shade val="25000"/>
              <a:satMod val="150000"/>
            </a:schemeClr>
          </a:contourClr>
        </a:sp3d>
      </dsp:spPr>
      <dsp:style>
        <a:lnRef idx="0">
          <a:schemeClr val="accent2"/>
        </a:lnRef>
        <a:fillRef idx="3">
          <a:schemeClr val="accent2"/>
        </a:fillRef>
        <a:effectRef idx="3">
          <a:schemeClr val="accent2"/>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b="1" kern="1200" dirty="0" smtClean="0"/>
            <a:t>Client Information:</a:t>
          </a:r>
          <a:endParaRPr lang="en-US" sz="3400" b="1" kern="1200" dirty="0"/>
        </a:p>
      </dsp:txBody>
      <dsp:txXfrm>
        <a:off x="63659" y="4174147"/>
        <a:ext cx="3795126" cy="1176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BD978-F48C-46A8-B6E9-D105BCDBFFC9}">
      <dsp:nvSpPr>
        <dsp:cNvPr id="0" name=""/>
        <dsp:cNvSpPr/>
      </dsp:nvSpPr>
      <dsp:spPr>
        <a:xfrm rot="16200000">
          <a:off x="869460" y="-869460"/>
          <a:ext cx="2019300" cy="3758221"/>
        </a:xfrm>
        <a:prstGeom prst="round1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Clients</a:t>
          </a:r>
          <a:endParaRPr lang="en-US" sz="2400" b="1" kern="1200" dirty="0"/>
        </a:p>
      </dsp:txBody>
      <dsp:txXfrm rot="5400000">
        <a:off x="0" y="0"/>
        <a:ext cx="3758221" cy="1514475"/>
      </dsp:txXfrm>
    </dsp:sp>
    <dsp:sp modelId="{29F486D7-A3A1-4240-B415-51827277D272}">
      <dsp:nvSpPr>
        <dsp:cNvPr id="0" name=""/>
        <dsp:cNvSpPr/>
      </dsp:nvSpPr>
      <dsp:spPr>
        <a:xfrm>
          <a:off x="3758221" y="0"/>
          <a:ext cx="3758221" cy="2019300"/>
        </a:xfrm>
        <a:prstGeom prst="round1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Deployment Objects</a:t>
          </a:r>
          <a:endParaRPr lang="en-US" sz="2400" b="1" kern="1200" dirty="0"/>
        </a:p>
      </dsp:txBody>
      <dsp:txXfrm>
        <a:off x="3758221" y="0"/>
        <a:ext cx="3758221" cy="1514475"/>
      </dsp:txXfrm>
    </dsp:sp>
    <dsp:sp modelId="{EB44F0D6-FBC4-4012-A1D2-CBB98A9524EA}">
      <dsp:nvSpPr>
        <dsp:cNvPr id="0" name=""/>
        <dsp:cNvSpPr/>
      </dsp:nvSpPr>
      <dsp:spPr>
        <a:xfrm rot="10800000">
          <a:off x="0" y="2019300"/>
          <a:ext cx="3758221" cy="2019300"/>
        </a:xfrm>
        <a:prstGeom prst="round1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Inventory  &amp; Compliance Data</a:t>
          </a:r>
          <a:endParaRPr lang="en-US" sz="2400" b="1" kern="1200" dirty="0"/>
        </a:p>
      </dsp:txBody>
      <dsp:txXfrm rot="10800000">
        <a:off x="0" y="2524125"/>
        <a:ext cx="3758221" cy="1514475"/>
      </dsp:txXfrm>
    </dsp:sp>
    <dsp:sp modelId="{7F731823-AA3D-4560-BA15-64140B324DE6}">
      <dsp:nvSpPr>
        <dsp:cNvPr id="0" name=""/>
        <dsp:cNvSpPr/>
      </dsp:nvSpPr>
      <dsp:spPr>
        <a:xfrm rot="5400000">
          <a:off x="4627681" y="1149839"/>
          <a:ext cx="2019300" cy="3758221"/>
        </a:xfrm>
        <a:prstGeom prst="round1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Server Infrastructure</a:t>
          </a:r>
          <a:endParaRPr lang="en-US" sz="2400" b="1" kern="1200" dirty="0"/>
        </a:p>
      </dsp:txBody>
      <dsp:txXfrm rot="-5400000">
        <a:off x="3758221" y="2524124"/>
        <a:ext cx="3758221" cy="1514475"/>
      </dsp:txXfrm>
    </dsp:sp>
    <dsp:sp modelId="{72A50AA6-1D38-43FD-82AB-62614B0AD8AB}">
      <dsp:nvSpPr>
        <dsp:cNvPr id="0" name=""/>
        <dsp:cNvSpPr/>
      </dsp:nvSpPr>
      <dsp:spPr>
        <a:xfrm>
          <a:off x="2630754" y="1514475"/>
          <a:ext cx="2254932" cy="1009650"/>
        </a:xfrm>
        <a:prstGeom prst="roundRect">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endParaRPr lang="en-US" sz="3900" b="1" kern="1200" dirty="0"/>
        </a:p>
      </dsp:txBody>
      <dsp:txXfrm>
        <a:off x="2680041" y="1563762"/>
        <a:ext cx="2156358" cy="9110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AEED4-54BE-470A-AA06-A22DE066C3B4}">
      <dsp:nvSpPr>
        <dsp:cNvPr id="0" name=""/>
        <dsp:cNvSpPr/>
      </dsp:nvSpPr>
      <dsp:spPr>
        <a:xfrm>
          <a:off x="372" y="1617424"/>
          <a:ext cx="1846139" cy="276480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1">
              <a:shade val="25000"/>
              <a:satMod val="150000"/>
            </a:schemeClr>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170688" tIns="170688" rIns="170688" bIns="91440" numCol="1" spcCol="1270" anchor="t" anchorCtr="0">
          <a:noAutofit/>
        </a:bodyPr>
        <a:lstStyle/>
        <a:p>
          <a:pPr lvl="0" algn="ctr" defTabSz="1066800">
            <a:lnSpc>
              <a:spcPct val="90000"/>
            </a:lnSpc>
            <a:spcBef>
              <a:spcPct val="0"/>
            </a:spcBef>
            <a:spcAft>
              <a:spcPct val="35000"/>
            </a:spcAft>
          </a:pPr>
          <a:r>
            <a:rPr lang="en-US" sz="2400" b="1" kern="1200" dirty="0" smtClean="0"/>
            <a:t>Plan</a:t>
          </a:r>
          <a:endParaRPr lang="en-US" sz="2400" b="1" kern="1200" dirty="0"/>
        </a:p>
      </dsp:txBody>
      <dsp:txXfrm>
        <a:off x="372" y="1617424"/>
        <a:ext cx="1846139" cy="947652"/>
      </dsp:txXfrm>
    </dsp:sp>
    <dsp:sp modelId="{C4505245-3464-4C1A-8D33-4F0361FAA638}">
      <dsp:nvSpPr>
        <dsp:cNvPr id="0" name=""/>
        <dsp:cNvSpPr/>
      </dsp:nvSpPr>
      <dsp:spPr>
        <a:xfrm>
          <a:off x="192839" y="2592842"/>
          <a:ext cx="2832036" cy="1925595"/>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z="190500" extrusionH="12700"/>
      </dsp:spPr>
      <dsp:style>
        <a:lnRef idx="1">
          <a:schemeClr val="dk1"/>
        </a:lnRef>
        <a:fillRef idx="2">
          <a:schemeClr val="dk1"/>
        </a:fillRef>
        <a:effectRef idx="1">
          <a:schemeClr val="dk1"/>
        </a:effectRef>
        <a:fontRef idx="minor">
          <a:schemeClr val="dk1"/>
        </a:fontRef>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solidFill>
                <a:srgbClr val="000000"/>
              </a:solidFill>
            </a:rPr>
            <a:t>Assess current environment</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Test/Proof of Concept</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Design</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Requires ConfigMgr 2007 SP2</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err="1" smtClean="0">
              <a:solidFill>
                <a:srgbClr val="000000"/>
              </a:solidFill>
            </a:rPr>
            <a:t>v.Next</a:t>
          </a:r>
          <a:r>
            <a:rPr lang="en-US" sz="1600" b="0" kern="1200" dirty="0" smtClean="0">
              <a:solidFill>
                <a:srgbClr val="000000"/>
              </a:solidFill>
            </a:rPr>
            <a:t> HW </a:t>
          </a:r>
          <a:r>
            <a:rPr lang="en-US" sz="1600" b="0" kern="1200" dirty="0" err="1" smtClean="0">
              <a:solidFill>
                <a:srgbClr val="000000"/>
              </a:solidFill>
            </a:rPr>
            <a:t>reqs</a:t>
          </a:r>
          <a:r>
            <a:rPr lang="en-US" sz="1600" b="0" kern="1200" dirty="0" smtClean="0">
              <a:solidFill>
                <a:srgbClr val="000000"/>
              </a:solidFill>
            </a:rPr>
            <a:t>: Windows Server 2008 x64, SQL Server 2008 x64 (SP1 &amp; Cumulative Update 6)</a:t>
          </a:r>
          <a:endParaRPr lang="en-US" sz="1600" b="0" kern="1200" dirty="0">
            <a:solidFill>
              <a:srgbClr val="000000"/>
            </a:solidFill>
          </a:endParaRPr>
        </a:p>
      </dsp:txBody>
      <dsp:txXfrm>
        <a:off x="249238" y="2649241"/>
        <a:ext cx="2719238" cy="1812797"/>
      </dsp:txXfrm>
    </dsp:sp>
    <dsp:sp modelId="{3FA8D7E3-402F-4976-BA05-190D91D15CBA}">
      <dsp:nvSpPr>
        <dsp:cNvPr id="0" name=""/>
        <dsp:cNvSpPr/>
      </dsp:nvSpPr>
      <dsp:spPr>
        <a:xfrm rot="102404">
          <a:off x="2362891" y="1855831"/>
          <a:ext cx="1095725" cy="589269"/>
        </a:xfrm>
        <a:prstGeom prst="rightArrow">
          <a:avLst>
            <a:gd name="adj1" fmla="val 60000"/>
            <a:gd name="adj2" fmla="val 5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contourW="6350">
          <a:bevelT w="41275" h="19050" prst="angle"/>
          <a:contourClr>
            <a:schemeClr val="accent1">
              <a:shade val="25000"/>
              <a:satMod val="150000"/>
            </a:schemeClr>
          </a:contourClr>
        </a:sp3d>
      </dsp:spPr>
      <dsp:style>
        <a:lnRef idx="0">
          <a:schemeClr val="accent1"/>
        </a:lnRef>
        <a:fillRef idx="3">
          <a:schemeClr val="accent1"/>
        </a:fillRef>
        <a:effectRef idx="3">
          <a:schemeClr val="accent1"/>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2362930" y="1971052"/>
        <a:ext cx="918944" cy="353561"/>
      </dsp:txXfrm>
    </dsp:sp>
    <dsp:sp modelId="{975F2886-89F5-445A-988D-DEC298722B6F}">
      <dsp:nvSpPr>
        <dsp:cNvPr id="0" name=""/>
        <dsp:cNvSpPr/>
      </dsp:nvSpPr>
      <dsp:spPr>
        <a:xfrm>
          <a:off x="3913001" y="1741800"/>
          <a:ext cx="2369131" cy="276480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2">
              <a:shade val="25000"/>
              <a:satMod val="150000"/>
            </a:schemeClr>
          </a:contourClr>
        </a:sp3d>
      </dsp:spPr>
      <dsp:style>
        <a:lnRef idx="0">
          <a:schemeClr val="accent2"/>
        </a:lnRef>
        <a:fillRef idx="3">
          <a:schemeClr val="accent2"/>
        </a:fillRef>
        <a:effectRef idx="3">
          <a:schemeClr val="accent2"/>
        </a:effectRef>
        <a:fontRef idx="minor">
          <a:schemeClr val="lt1"/>
        </a:fontRef>
      </dsp:style>
      <dsp:txBody>
        <a:bodyPr spcFirstLastPara="0" vert="horz" wrap="square" lIns="170688" tIns="170688" rIns="170688" bIns="91440" numCol="1" spcCol="1270" anchor="t" anchorCtr="0">
          <a:noAutofit/>
        </a:bodyPr>
        <a:lstStyle/>
        <a:p>
          <a:pPr lvl="0" algn="ctr" defTabSz="1066800">
            <a:lnSpc>
              <a:spcPct val="90000"/>
            </a:lnSpc>
            <a:spcBef>
              <a:spcPct val="0"/>
            </a:spcBef>
            <a:spcAft>
              <a:spcPct val="35000"/>
            </a:spcAft>
          </a:pPr>
          <a:r>
            <a:rPr lang="en-US" sz="2400" b="1" kern="1200" dirty="0" smtClean="0"/>
            <a:t>Deploy</a:t>
          </a:r>
          <a:endParaRPr lang="en-US" sz="2400" b="1" kern="1200" dirty="0"/>
        </a:p>
      </dsp:txBody>
      <dsp:txXfrm>
        <a:off x="3913001" y="1741800"/>
        <a:ext cx="2369131" cy="947652"/>
      </dsp:txXfrm>
    </dsp:sp>
    <dsp:sp modelId="{10A2830F-623D-466F-A6B8-EEB68908719A}">
      <dsp:nvSpPr>
        <dsp:cNvPr id="0" name=""/>
        <dsp:cNvSpPr/>
      </dsp:nvSpPr>
      <dsp:spPr>
        <a:xfrm>
          <a:off x="4159072" y="2713686"/>
          <a:ext cx="2970037" cy="1680678"/>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z="190500" extrusionH="12700"/>
      </dsp:spPr>
      <dsp:style>
        <a:lnRef idx="1">
          <a:schemeClr val="dk1"/>
        </a:lnRef>
        <a:fillRef idx="2">
          <a:schemeClr val="dk1"/>
        </a:fillRef>
        <a:effectRef idx="1">
          <a:schemeClr val="dk1"/>
        </a:effectRef>
        <a:fontRef idx="minor">
          <a:schemeClr val="dk1"/>
        </a:fontRef>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solidFill>
                <a:srgbClr val="000000"/>
              </a:solidFill>
            </a:rPr>
            <a:t>Set up initial </a:t>
          </a:r>
          <a:r>
            <a:rPr lang="en-US" sz="1600" b="0" kern="1200" dirty="0" err="1" smtClean="0">
              <a:solidFill>
                <a:srgbClr val="000000"/>
              </a:solidFill>
            </a:rPr>
            <a:t>v.Next</a:t>
          </a:r>
          <a:r>
            <a:rPr lang="en-US" sz="1600" b="0" kern="1200" dirty="0" smtClean="0">
              <a:solidFill>
                <a:srgbClr val="000000"/>
              </a:solidFill>
            </a:rPr>
            <a:t> Primary Site(s)</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Set up server roles</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Configure Software Update Point &amp; Synchronize Updates</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Make sure the hierarchy is operating and software deployment works</a:t>
          </a:r>
          <a:endParaRPr lang="en-US" sz="1600" b="0" kern="1200" dirty="0">
            <a:solidFill>
              <a:srgbClr val="000000"/>
            </a:solidFill>
          </a:endParaRPr>
        </a:p>
      </dsp:txBody>
      <dsp:txXfrm>
        <a:off x="4208297" y="2762911"/>
        <a:ext cx="2871587" cy="1582228"/>
      </dsp:txXfrm>
    </dsp:sp>
    <dsp:sp modelId="{7CF3F5FF-3B9B-4E30-B8C8-39B0F68BC697}">
      <dsp:nvSpPr>
        <dsp:cNvPr id="0" name=""/>
        <dsp:cNvSpPr/>
      </dsp:nvSpPr>
      <dsp:spPr>
        <a:xfrm>
          <a:off x="6715908" y="1920991"/>
          <a:ext cx="919604" cy="589269"/>
        </a:xfrm>
        <a:prstGeom prst="rightArrow">
          <a:avLst>
            <a:gd name="adj1" fmla="val 6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contourW="6350">
          <a:bevelT w="41275" h="19050" prst="angle"/>
          <a:contourClr>
            <a:schemeClr val="accent2">
              <a:shade val="25000"/>
              <a:satMod val="150000"/>
            </a:schemeClr>
          </a:contourClr>
        </a:sp3d>
      </dsp:spPr>
      <dsp:style>
        <a:lnRef idx="0">
          <a:schemeClr val="accent2"/>
        </a:lnRef>
        <a:fillRef idx="3">
          <a:schemeClr val="accent2"/>
        </a:fillRef>
        <a:effectRef idx="3">
          <a:schemeClr val="accent2"/>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6715908" y="2038845"/>
        <a:ext cx="742823" cy="353561"/>
      </dsp:txXfrm>
    </dsp:sp>
    <dsp:sp modelId="{A787023A-97BE-4512-B1E9-09733990FBC8}">
      <dsp:nvSpPr>
        <dsp:cNvPr id="0" name=""/>
        <dsp:cNvSpPr/>
      </dsp:nvSpPr>
      <dsp:spPr>
        <a:xfrm>
          <a:off x="8017236" y="1741800"/>
          <a:ext cx="2369131" cy="2764800"/>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contourW="6350">
          <a:bevelT w="41275" h="19050" prst="angle"/>
          <a:contourClr>
            <a:schemeClr val="accent3">
              <a:shade val="25000"/>
              <a:satMod val="150000"/>
            </a:schemeClr>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170688" tIns="170688" rIns="170688" bIns="91440" numCol="1" spcCol="1270" anchor="t" anchorCtr="0">
          <a:noAutofit/>
        </a:bodyPr>
        <a:lstStyle/>
        <a:p>
          <a:pPr lvl="0" algn="ctr" defTabSz="1066800">
            <a:lnSpc>
              <a:spcPct val="90000"/>
            </a:lnSpc>
            <a:spcBef>
              <a:spcPct val="0"/>
            </a:spcBef>
            <a:spcAft>
              <a:spcPct val="35000"/>
            </a:spcAft>
          </a:pPr>
          <a:r>
            <a:rPr lang="en-US" sz="2400" b="1" kern="1200" dirty="0" smtClean="0"/>
            <a:t>Migrate</a:t>
          </a:r>
          <a:endParaRPr lang="en-US" sz="2400" b="1" kern="1200" dirty="0"/>
        </a:p>
      </dsp:txBody>
      <dsp:txXfrm>
        <a:off x="8017236" y="1741800"/>
        <a:ext cx="2369131" cy="947652"/>
      </dsp:txXfrm>
    </dsp:sp>
    <dsp:sp modelId="{8530BF8F-45DA-4F40-A699-9B9FA547408B}">
      <dsp:nvSpPr>
        <dsp:cNvPr id="0" name=""/>
        <dsp:cNvSpPr/>
      </dsp:nvSpPr>
      <dsp:spPr>
        <a:xfrm>
          <a:off x="8301266" y="2710603"/>
          <a:ext cx="2770249" cy="146691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z="190500" extrusionH="12700"/>
      </dsp:spPr>
      <dsp:style>
        <a:lnRef idx="1">
          <a:schemeClr val="dk1"/>
        </a:lnRef>
        <a:fillRef idx="2">
          <a:schemeClr val="dk1"/>
        </a:fillRef>
        <a:effectRef idx="1">
          <a:schemeClr val="dk1"/>
        </a:effectRef>
        <a:fontRef idx="minor">
          <a:schemeClr val="dk1"/>
        </a:fontRef>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solidFill>
                <a:srgbClr val="000000"/>
              </a:solidFill>
              <a:effectLst/>
            </a:rPr>
            <a:t>Map </a:t>
          </a:r>
          <a:r>
            <a:rPr lang="en-US" sz="1600" b="0" kern="1200" dirty="0" err="1" smtClean="0">
              <a:solidFill>
                <a:srgbClr val="000000"/>
              </a:solidFill>
              <a:effectLst/>
            </a:rPr>
            <a:t>v.Next</a:t>
          </a:r>
          <a:r>
            <a:rPr lang="en-US" sz="1600" b="0" kern="1200" dirty="0" smtClean="0">
              <a:solidFill>
                <a:srgbClr val="000000"/>
              </a:solidFill>
              <a:effectLst/>
            </a:rPr>
            <a:t> to existing </a:t>
          </a:r>
          <a:r>
            <a:rPr lang="en-US" sz="1600" b="0" kern="1200" dirty="0" err="1" smtClean="0">
              <a:solidFill>
                <a:srgbClr val="000000"/>
              </a:solidFill>
              <a:effectLst/>
            </a:rPr>
            <a:t>ConfigMgr</a:t>
          </a:r>
          <a:r>
            <a:rPr lang="en-US" sz="1600" b="0" kern="1200" dirty="0" smtClean="0">
              <a:solidFill>
                <a:srgbClr val="000000"/>
              </a:solidFill>
              <a:effectLst/>
            </a:rPr>
            <a:t> 2007 environment</a:t>
          </a:r>
          <a:endParaRPr lang="en-US" sz="1600" b="0" kern="1200" dirty="0">
            <a:solidFill>
              <a:srgbClr val="000000"/>
            </a:solidFill>
            <a:effectLst/>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Migrate Objects</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Migrate Clients</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Migrate DP</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Uninstall Configuration Manager 2007 sites </a:t>
          </a:r>
          <a:endParaRPr lang="en-US" sz="1600" b="0" kern="1200" dirty="0">
            <a:solidFill>
              <a:srgbClr val="000000"/>
            </a:solidFill>
          </a:endParaRPr>
        </a:p>
        <a:p>
          <a:pPr marL="171450" lvl="1" indent="-171450" algn="l" defTabSz="711200">
            <a:lnSpc>
              <a:spcPct val="90000"/>
            </a:lnSpc>
            <a:spcBef>
              <a:spcPct val="0"/>
            </a:spcBef>
            <a:spcAft>
              <a:spcPct val="15000"/>
            </a:spcAft>
            <a:buChar char="••"/>
          </a:pPr>
          <a:r>
            <a:rPr lang="en-US" sz="1600" b="0" kern="1200" dirty="0" smtClean="0">
              <a:solidFill>
                <a:srgbClr val="000000"/>
              </a:solidFill>
            </a:rPr>
            <a:t>Rinse &amp; Repeat</a:t>
          </a:r>
          <a:endParaRPr lang="en-US" sz="1600" b="0" kern="1200" dirty="0">
            <a:solidFill>
              <a:srgbClr val="000000"/>
            </a:solidFill>
          </a:endParaRPr>
        </a:p>
        <a:p>
          <a:pPr marL="171450" lvl="1" indent="-171450" algn="l" defTabSz="711200">
            <a:lnSpc>
              <a:spcPct val="90000"/>
            </a:lnSpc>
            <a:spcBef>
              <a:spcPct val="0"/>
            </a:spcBef>
            <a:spcAft>
              <a:spcPct val="15000"/>
            </a:spcAft>
            <a:buChar char="••"/>
          </a:pPr>
          <a:endParaRPr lang="en-US" sz="1600" b="0" kern="1200" dirty="0">
            <a:solidFill>
              <a:srgbClr val="000000"/>
            </a:solidFill>
          </a:endParaRPr>
        </a:p>
        <a:p>
          <a:pPr marL="171450" lvl="1" indent="-171450" algn="l" defTabSz="711200">
            <a:lnSpc>
              <a:spcPct val="90000"/>
            </a:lnSpc>
            <a:spcBef>
              <a:spcPct val="0"/>
            </a:spcBef>
            <a:spcAft>
              <a:spcPct val="15000"/>
            </a:spcAft>
            <a:buChar char="••"/>
          </a:pPr>
          <a:endParaRPr lang="en-US" sz="1600" b="0" kern="1200" dirty="0">
            <a:solidFill>
              <a:srgbClr val="000000"/>
            </a:solidFill>
          </a:endParaRPr>
        </a:p>
      </dsp:txBody>
      <dsp:txXfrm>
        <a:off x="8344230" y="2753567"/>
        <a:ext cx="2684321" cy="13809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10/31/2010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10/31/2010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2:05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2:05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45F19C1-17C6-431C-8675-CD514DBFC6FC}"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2314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082A357F-F80C-4D8F-94BA-235A7FE00688}"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082A357F-F80C-4D8F-94BA-235A7FE00688}"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623142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45F19C1-17C6-431C-8675-CD514DBFC6FC}"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2:06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u="sng"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2:05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5F19C1-17C6-431C-8675-CD514DBFC6FC}"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rtl="0"/>
            <a:endParaRPr lang="en-US" b="1" dirty="0" smtClean="0"/>
          </a:p>
        </p:txBody>
      </p:sp>
      <p:sp>
        <p:nvSpPr>
          <p:cNvPr id="4" name="Slide Number Placeholder 3"/>
          <p:cNvSpPr>
            <a:spLocks noGrp="1"/>
          </p:cNvSpPr>
          <p:nvPr>
            <p:ph type="sldNum" sz="quarter" idx="10"/>
          </p:nvPr>
        </p:nvSpPr>
        <p:spPr/>
        <p:txBody>
          <a:bodyPr/>
          <a:lstStyle/>
          <a:p>
            <a:fld id="{545F19C1-17C6-431C-8675-CD514DBFC6F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 &amp; 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2" r:id="rId10"/>
    <p:sldLayoutId id="2147483703" r:id="rId11"/>
    <p:sldLayoutId id="2147483704" r:id="rId12"/>
    <p:sldLayoutId id="2147483724" r:id="rId13"/>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6"/>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7"/>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7"/>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emf"/><Relationship Id="rId7" Type="http://schemas.openxmlformats.org/officeDocument/2006/relationships/image" Target="../media/image32.png"/><Relationship Id="rId12"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8.emf"/><Relationship Id="rId11" Type="http://schemas.openxmlformats.org/officeDocument/2006/relationships/image" Target="../media/image34.png"/><Relationship Id="rId5" Type="http://schemas.openxmlformats.org/officeDocument/2006/relationships/image" Target="../media/image27.emf"/><Relationship Id="rId10" Type="http://schemas.openxmlformats.org/officeDocument/2006/relationships/image" Target="../media/image31.png"/><Relationship Id="rId4" Type="http://schemas.openxmlformats.org/officeDocument/2006/relationships/image" Target="../media/image26.emf"/><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19.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 Id="rId1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45.png"/><Relationship Id="rId12"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41.emf"/><Relationship Id="rId10" Type="http://schemas.openxmlformats.org/officeDocument/2006/relationships/image" Target="../media/image32.png"/><Relationship Id="rId4" Type="http://schemas.openxmlformats.org/officeDocument/2006/relationships/image" Target="../media/image40.emf"/><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png"/><Relationship Id="rId7" Type="http://schemas.openxmlformats.org/officeDocument/2006/relationships/image" Target="../media/image45.png"/><Relationship Id="rId12"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17.pn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12.png"/><Relationship Id="rId5" Type="http://schemas.openxmlformats.org/officeDocument/2006/relationships/diagramQuickStyle" Target="../diagrams/quickStyle2.xm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diagramLayout" Target="../diagrams/layout2.xml"/><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75530" y="3207589"/>
            <a:ext cx="11213295" cy="609398"/>
          </a:xfrm>
        </p:spPr>
        <p:txBody>
          <a:bodyPr/>
          <a:lstStyle/>
          <a:p>
            <a:r>
              <a:rPr lang="en-US" dirty="0" smtClean="0"/>
              <a:t>Migrating to Configuration Manager </a:t>
            </a:r>
            <a:r>
              <a:rPr lang="en-US" dirty="0" err="1" smtClean="0"/>
              <a:t>v.Next</a:t>
            </a:r>
            <a:endParaRPr lang="en-US" dirty="0"/>
          </a:p>
        </p:txBody>
      </p:sp>
    </p:spTree>
    <p:extLst>
      <p:ext uri="{BB962C8B-B14F-4D97-AF65-F5344CB8AC3E}">
        <p14:creationId xmlns:p14="http://schemas.microsoft.com/office/powerpoint/2010/main" val="42877294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Migration in </a:t>
            </a:r>
            <a:r>
              <a:rPr lang="en-US" dirty="0" err="1" smtClean="0"/>
              <a:t>v.Next</a:t>
            </a:r>
            <a:endParaRPr lang="en-US" dirty="0"/>
          </a:p>
        </p:txBody>
      </p:sp>
      <p:pic>
        <p:nvPicPr>
          <p:cNvPr id="3" name="Picture 2" descr="E:\migration monitoring.jpg"/>
          <p:cNvPicPr>
            <a:picLocks noChangeAspect="1" noChangeArrowheads="1"/>
          </p:cNvPicPr>
          <p:nvPr/>
        </p:nvPicPr>
        <p:blipFill>
          <a:blip r:embed="rId3" cstate="print"/>
          <a:srcRect/>
          <a:stretch>
            <a:fillRect/>
          </a:stretch>
        </p:blipFill>
        <p:spPr bwMode="auto">
          <a:xfrm>
            <a:off x="1422031" y="1219203"/>
            <a:ext cx="8885887" cy="4949727"/>
          </a:xfrm>
          <a:prstGeom prst="rect">
            <a:avLst/>
          </a:prstGeom>
          <a:noFill/>
        </p:spPr>
      </p:pic>
    </p:spTree>
    <p:extLst>
      <p:ext uri="{BB962C8B-B14F-4D97-AF65-F5344CB8AC3E}">
        <p14:creationId xmlns:p14="http://schemas.microsoft.com/office/powerpoint/2010/main" val="32655091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Migration Process to ConfigMgr </a:t>
            </a:r>
            <a:r>
              <a:rPr lang="en-US" dirty="0" err="1" smtClean="0"/>
              <a:t>v.Next</a:t>
            </a:r>
            <a:endParaRPr lang="en-US" dirty="0"/>
          </a:p>
        </p:txBody>
      </p:sp>
      <p:graphicFrame>
        <p:nvGraphicFramePr>
          <p:cNvPr id="7" name="Diagram 6"/>
          <p:cNvGraphicFramePr/>
          <p:nvPr>
            <p:extLst>
              <p:ext uri="{D42A27DB-BD31-4B8C-83A1-F6EECF244321}">
                <p14:modId xmlns:p14="http://schemas.microsoft.com/office/powerpoint/2010/main" val="1653275358"/>
              </p:ext>
            </p:extLst>
          </p:nvPr>
        </p:nvGraphicFramePr>
        <p:xfrm>
          <a:off x="609441" y="914400"/>
          <a:ext cx="11071516"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298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F40AEED4-54BE-470A-AA06-A22DE066C3B4}"/>
                                            </p:graphicEl>
                                          </p:spTgt>
                                        </p:tgtEl>
                                        <p:attrNameLst>
                                          <p:attrName>style.visibility</p:attrName>
                                        </p:attrNameLst>
                                      </p:cBhvr>
                                      <p:to>
                                        <p:strVal val="visible"/>
                                      </p:to>
                                    </p:set>
                                    <p:animEffect transition="in" filter="fade">
                                      <p:cBhvr>
                                        <p:cTn id="7" dur="500"/>
                                        <p:tgtEl>
                                          <p:spTgt spid="7">
                                            <p:graphicEl>
                                              <a:dgm id="{F40AEED4-54BE-470A-AA06-A22DE066C3B4}"/>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dgm id="{C4505245-3464-4C1A-8D33-4F0361FAA638}"/>
                                            </p:graphicEl>
                                          </p:spTgt>
                                        </p:tgtEl>
                                        <p:attrNameLst>
                                          <p:attrName>style.visibility</p:attrName>
                                        </p:attrNameLst>
                                      </p:cBhvr>
                                      <p:to>
                                        <p:strVal val="visible"/>
                                      </p:to>
                                    </p:set>
                                    <p:animEffect transition="in" filter="fade">
                                      <p:cBhvr>
                                        <p:cTn id="11" dur="1000"/>
                                        <p:tgtEl>
                                          <p:spTgt spid="7">
                                            <p:graphicEl>
                                              <a:dgm id="{C4505245-3464-4C1A-8D33-4F0361FAA638}"/>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graphicEl>
                                              <a:dgm id="{3FA8D7E3-402F-4976-BA05-190D91D15CBA}"/>
                                            </p:graphicEl>
                                          </p:spTgt>
                                        </p:tgtEl>
                                        <p:attrNameLst>
                                          <p:attrName>style.visibility</p:attrName>
                                        </p:attrNameLst>
                                      </p:cBhvr>
                                      <p:to>
                                        <p:strVal val="visible"/>
                                      </p:to>
                                    </p:set>
                                    <p:animEffect transition="in" filter="fade">
                                      <p:cBhvr>
                                        <p:cTn id="16" dur="500"/>
                                        <p:tgtEl>
                                          <p:spTgt spid="7">
                                            <p:graphicEl>
                                              <a:dgm id="{3FA8D7E3-402F-4976-BA05-190D91D15CBA}"/>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975F2886-89F5-445A-988D-DEC298722B6F}"/>
                                            </p:graphicEl>
                                          </p:spTgt>
                                        </p:tgtEl>
                                        <p:attrNameLst>
                                          <p:attrName>style.visibility</p:attrName>
                                        </p:attrNameLst>
                                      </p:cBhvr>
                                      <p:to>
                                        <p:strVal val="visible"/>
                                      </p:to>
                                    </p:set>
                                    <p:animEffect transition="in" filter="fade">
                                      <p:cBhvr>
                                        <p:cTn id="19" dur="500"/>
                                        <p:tgtEl>
                                          <p:spTgt spid="7">
                                            <p:graphicEl>
                                              <a:dgm id="{975F2886-89F5-445A-988D-DEC298722B6F}"/>
                                            </p:graphic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
                                            <p:graphicEl>
                                              <a:dgm id="{10A2830F-623D-466F-A6B8-EEB68908719A}"/>
                                            </p:graphicEl>
                                          </p:spTgt>
                                        </p:tgtEl>
                                        <p:attrNameLst>
                                          <p:attrName>style.visibility</p:attrName>
                                        </p:attrNameLst>
                                      </p:cBhvr>
                                      <p:to>
                                        <p:strVal val="visible"/>
                                      </p:to>
                                    </p:set>
                                    <p:animEffect transition="in" filter="fade">
                                      <p:cBhvr>
                                        <p:cTn id="23" dur="1000"/>
                                        <p:tgtEl>
                                          <p:spTgt spid="7">
                                            <p:graphicEl>
                                              <a:dgm id="{10A2830F-623D-466F-A6B8-EEB6890871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7CF3F5FF-3B9B-4E30-B8C8-39B0F68BC697}"/>
                                            </p:graphicEl>
                                          </p:spTgt>
                                        </p:tgtEl>
                                        <p:attrNameLst>
                                          <p:attrName>style.visibility</p:attrName>
                                        </p:attrNameLst>
                                      </p:cBhvr>
                                      <p:to>
                                        <p:strVal val="visible"/>
                                      </p:to>
                                    </p:set>
                                    <p:animEffect transition="in" filter="fade">
                                      <p:cBhvr>
                                        <p:cTn id="28" dur="500"/>
                                        <p:tgtEl>
                                          <p:spTgt spid="7">
                                            <p:graphicEl>
                                              <a:dgm id="{7CF3F5FF-3B9B-4E30-B8C8-39B0F68BC69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A787023A-97BE-4512-B1E9-09733990FBC8}"/>
                                            </p:graphicEl>
                                          </p:spTgt>
                                        </p:tgtEl>
                                        <p:attrNameLst>
                                          <p:attrName>style.visibility</p:attrName>
                                        </p:attrNameLst>
                                      </p:cBhvr>
                                      <p:to>
                                        <p:strVal val="visible"/>
                                      </p:to>
                                    </p:set>
                                    <p:animEffect transition="in" filter="fade">
                                      <p:cBhvr>
                                        <p:cTn id="31" dur="500"/>
                                        <p:tgtEl>
                                          <p:spTgt spid="7">
                                            <p:graphicEl>
                                              <a:dgm id="{A787023A-97BE-4512-B1E9-09733990FBC8}"/>
                                            </p:graphic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
                                            <p:graphicEl>
                                              <a:dgm id="{8530BF8F-45DA-4F40-A699-9B9FA547408B}"/>
                                            </p:graphicEl>
                                          </p:spTgt>
                                        </p:tgtEl>
                                        <p:attrNameLst>
                                          <p:attrName>style.visibility</p:attrName>
                                        </p:attrNameLst>
                                      </p:cBhvr>
                                      <p:to>
                                        <p:strVal val="visible"/>
                                      </p:to>
                                    </p:set>
                                    <p:animEffect transition="in" filter="fade">
                                      <p:cBhvr>
                                        <p:cTn id="35" dur="1000"/>
                                        <p:tgtEl>
                                          <p:spTgt spid="7">
                                            <p:graphicEl>
                                              <a:dgm id="{8530BF8F-45DA-4F40-A699-9B9FA54740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203147" y="4114800"/>
            <a:ext cx="5383398" cy="2651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bg1"/>
              </a:solidFill>
              <a:effectLst>
                <a:outerShdw blurRad="50800" dist="38100" dir="2700000" algn="tl" rotWithShape="0">
                  <a:prstClr val="black">
                    <a:alpha val="40000"/>
                  </a:prstClr>
                </a:outerShdw>
              </a:effectLst>
              <a:latin typeface="Segoe" pitchFamily="34" charset="0"/>
            </a:endParaRPr>
          </a:p>
        </p:txBody>
      </p:sp>
      <p:sp>
        <p:nvSpPr>
          <p:cNvPr id="42" name="Rectangle 41"/>
          <p:cNvSpPr/>
          <p:nvPr/>
        </p:nvSpPr>
        <p:spPr bwMode="auto">
          <a:xfrm>
            <a:off x="6805427" y="4114800"/>
            <a:ext cx="5180251" cy="2651760"/>
          </a:xfrm>
          <a:prstGeom prst="rect">
            <a:avLst/>
          </a:prstGeom>
          <a:ln>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accent2"/>
              </a:solidFill>
              <a:effectLst>
                <a:outerShdw blurRad="50800" dist="38100" dir="2700000" algn="tl" rotWithShape="0">
                  <a:prstClr val="black">
                    <a:alpha val="40000"/>
                  </a:prstClr>
                </a:outerShdw>
              </a:effectLst>
              <a:latin typeface="Segoe" pitchFamily="34" charset="0"/>
            </a:endParaRPr>
          </a:p>
        </p:txBody>
      </p:sp>
      <p:sp>
        <p:nvSpPr>
          <p:cNvPr id="2" name="Title 1"/>
          <p:cNvSpPr>
            <a:spLocks noGrp="1"/>
          </p:cNvSpPr>
          <p:nvPr>
            <p:ph type="title"/>
          </p:nvPr>
        </p:nvSpPr>
        <p:spPr/>
        <p:txBody>
          <a:bodyPr/>
          <a:lstStyle/>
          <a:p>
            <a:r>
              <a:rPr lang="en-US" dirty="0" smtClean="0"/>
              <a:t>   Enable Migration in ConfigMgr </a:t>
            </a:r>
            <a:r>
              <a:rPr lang="en-US" dirty="0" err="1" smtClean="0"/>
              <a:t>v.Next</a:t>
            </a:r>
            <a:endParaRPr lang="en-US" dirty="0"/>
          </a:p>
        </p:txBody>
      </p:sp>
      <p:sp>
        <p:nvSpPr>
          <p:cNvPr id="3" name="Text Placeholder 2"/>
          <p:cNvSpPr>
            <a:spLocks noGrp="1"/>
          </p:cNvSpPr>
          <p:nvPr>
            <p:ph type="body" sz="quarter" idx="10"/>
          </p:nvPr>
        </p:nvSpPr>
        <p:spPr>
          <a:xfrm>
            <a:off x="461871" y="1332782"/>
            <a:ext cx="11173090" cy="2609945"/>
          </a:xfrm>
        </p:spPr>
        <p:txBody>
          <a:bodyPr/>
          <a:lstStyle/>
          <a:p>
            <a:r>
              <a:rPr lang="en-US" dirty="0" smtClean="0"/>
              <a:t>Specify the top level site of the ConfigMgr 2007 SP2 hierarchy in ConfigMgr </a:t>
            </a:r>
            <a:r>
              <a:rPr lang="en-US" dirty="0" err="1" smtClean="0"/>
              <a:t>v.Next</a:t>
            </a:r>
            <a:r>
              <a:rPr lang="en-US" dirty="0" smtClean="0"/>
              <a:t>:</a:t>
            </a:r>
          </a:p>
          <a:p>
            <a:pPr lvl="1"/>
            <a:r>
              <a:rPr lang="en-US" dirty="0" smtClean="0"/>
              <a:t>ConfigMgr </a:t>
            </a:r>
            <a:r>
              <a:rPr lang="en-US" dirty="0" err="1" smtClean="0"/>
              <a:t>v.Next</a:t>
            </a:r>
            <a:r>
              <a:rPr lang="en-US" dirty="0" smtClean="0"/>
              <a:t> gathers hierarchy and client information from ConfigMgr 2007 to set the baseline</a:t>
            </a:r>
          </a:p>
          <a:p>
            <a:pPr lvl="1"/>
            <a:r>
              <a:rPr lang="en-US" dirty="0" smtClean="0"/>
              <a:t>Information is retained in ConfigMgr </a:t>
            </a:r>
            <a:r>
              <a:rPr lang="en-US" dirty="0" err="1" smtClean="0"/>
              <a:t>v.Next</a:t>
            </a:r>
            <a:r>
              <a:rPr lang="en-US" dirty="0" smtClean="0"/>
              <a:t> for reporting and displaying progress</a:t>
            </a:r>
            <a:endParaRPr lang="en-US" dirty="0"/>
          </a:p>
        </p:txBody>
      </p:sp>
      <p:grpSp>
        <p:nvGrpSpPr>
          <p:cNvPr id="4" name="Group 49"/>
          <p:cNvGrpSpPr/>
          <p:nvPr/>
        </p:nvGrpSpPr>
        <p:grpSpPr>
          <a:xfrm>
            <a:off x="406294" y="4267200"/>
            <a:ext cx="4875530" cy="2362200"/>
            <a:chOff x="5410200" y="4267200"/>
            <a:chExt cx="3657600" cy="3810000"/>
          </a:xfrm>
        </p:grpSpPr>
        <p:sp>
          <p:nvSpPr>
            <p:cNvPr id="7" name="Rectangle 6"/>
            <p:cNvSpPr/>
            <p:nvPr/>
          </p:nvSpPr>
          <p:spPr>
            <a:xfrm>
              <a:off x="5715000" y="5638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EMEA  PS</a:t>
              </a:r>
              <a:endParaRPr lang="en-US" sz="1600" b="1" dirty="0"/>
            </a:p>
          </p:txBody>
        </p:sp>
        <p:sp>
          <p:nvSpPr>
            <p:cNvPr id="8" name="Rectangle 7"/>
            <p:cNvSpPr/>
            <p:nvPr/>
          </p:nvSpPr>
          <p:spPr>
            <a:xfrm>
              <a:off x="7543800" y="5638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USA  PS</a:t>
              </a:r>
              <a:endParaRPr lang="en-US" sz="1600" b="1" dirty="0"/>
            </a:p>
          </p:txBody>
        </p:sp>
        <p:sp>
          <p:nvSpPr>
            <p:cNvPr id="9" name="Rectangle 8"/>
            <p:cNvSpPr/>
            <p:nvPr/>
          </p:nvSpPr>
          <p:spPr>
            <a:xfrm>
              <a:off x="6858000" y="42672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HQ CS</a:t>
              </a:r>
              <a:endParaRPr lang="en-US" sz="1600" b="1" dirty="0"/>
            </a:p>
          </p:txBody>
        </p:sp>
        <p:sp>
          <p:nvSpPr>
            <p:cNvPr id="10" name="Rectangle 9"/>
            <p:cNvSpPr/>
            <p:nvPr/>
          </p:nvSpPr>
          <p:spPr>
            <a:xfrm>
              <a:off x="5410200" y="6934200"/>
              <a:ext cx="782320" cy="528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dirty="0">
                  <a:solidFill>
                    <a:schemeClr val="tx1"/>
                  </a:solidFill>
                </a:rPr>
                <a:t>France</a:t>
              </a:r>
            </a:p>
            <a:p>
              <a:pPr algn="ctr"/>
              <a:r>
                <a:rPr lang="en-US" sz="1500" dirty="0">
                  <a:solidFill>
                    <a:schemeClr val="tx1"/>
                  </a:solidFill>
                </a:rPr>
                <a:t>Sec. Site</a:t>
              </a:r>
              <a:endParaRPr lang="en-US" sz="1500" dirty="0">
                <a:solidFill>
                  <a:schemeClr val="tx1"/>
                </a:solidFill>
              </a:endParaRPr>
            </a:p>
          </p:txBody>
        </p:sp>
        <p:cxnSp>
          <p:nvCxnSpPr>
            <p:cNvPr id="11" name="Elbow Connector 10"/>
            <p:cNvCxnSpPr>
              <a:stCxn id="7" idx="0"/>
              <a:endCxn id="9" idx="2"/>
            </p:cNvCxnSpPr>
            <p:nvPr/>
          </p:nvCxnSpPr>
          <p:spPr>
            <a:xfrm rot="5400000" flipH="1" flipV="1">
              <a:off x="6286500" y="4648200"/>
              <a:ext cx="838200" cy="1143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8" idx="0"/>
              <a:endCxn id="9" idx="2"/>
            </p:cNvCxnSpPr>
            <p:nvPr/>
          </p:nvCxnSpPr>
          <p:spPr>
            <a:xfrm rot="16200000" flipV="1">
              <a:off x="7200900" y="4876800"/>
              <a:ext cx="838200" cy="685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0" idx="0"/>
              <a:endCxn id="7" idx="2"/>
            </p:cNvCxnSpPr>
            <p:nvPr/>
          </p:nvCxnSpPr>
          <p:spPr>
            <a:xfrm rot="5400000" flipH="1" flipV="1">
              <a:off x="5586730" y="6386830"/>
              <a:ext cx="762000" cy="3327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229600" y="65532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500" b="1" dirty="0"/>
                <a:t>USA-SEA</a:t>
              </a:r>
            </a:p>
            <a:p>
              <a:pPr algn="ctr"/>
              <a:r>
                <a:rPr lang="en-US" sz="1500" b="1" dirty="0"/>
                <a:t> PS</a:t>
              </a:r>
              <a:endParaRPr lang="en-US" sz="1500" b="1" dirty="0"/>
            </a:p>
          </p:txBody>
        </p:sp>
        <p:sp>
          <p:nvSpPr>
            <p:cNvPr id="34" name="Rectangle 33"/>
            <p:cNvSpPr/>
            <p:nvPr/>
          </p:nvSpPr>
          <p:spPr>
            <a:xfrm>
              <a:off x="8229600" y="7543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500" b="1" dirty="0"/>
                <a:t>USA-SFO </a:t>
              </a:r>
            </a:p>
            <a:p>
              <a:pPr algn="ctr"/>
              <a:r>
                <a:rPr lang="en-US" sz="1500" b="1" dirty="0"/>
                <a:t>PS</a:t>
              </a:r>
              <a:endParaRPr lang="en-US" sz="1500" b="1" dirty="0"/>
            </a:p>
          </p:txBody>
        </p:sp>
        <p:cxnSp>
          <p:nvCxnSpPr>
            <p:cNvPr id="36" name="Elbow Connector 35"/>
            <p:cNvCxnSpPr>
              <a:stCxn id="33" idx="0"/>
              <a:endCxn id="8" idx="2"/>
            </p:cNvCxnSpPr>
            <p:nvPr/>
          </p:nvCxnSpPr>
          <p:spPr>
            <a:xfrm rot="16200000" flipV="1">
              <a:off x="8115300" y="6019800"/>
              <a:ext cx="381000" cy="685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4" idx="0"/>
              <a:endCxn id="33" idx="2"/>
            </p:cNvCxnSpPr>
            <p:nvPr/>
          </p:nvCxnSpPr>
          <p:spPr>
            <a:xfrm rot="5400000" flipH="1" flipV="1">
              <a:off x="8420100" y="7315200"/>
              <a:ext cx="457200" cy="15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 name="Group 50"/>
          <p:cNvGrpSpPr/>
          <p:nvPr/>
        </p:nvGrpSpPr>
        <p:grpSpPr>
          <a:xfrm>
            <a:off x="304720" y="4191001"/>
            <a:ext cx="11376237" cy="2001795"/>
            <a:chOff x="-4800600" y="4191000"/>
            <a:chExt cx="8534400" cy="2285999"/>
          </a:xfrm>
        </p:grpSpPr>
        <p:sp>
          <p:nvSpPr>
            <p:cNvPr id="14" name="Rectangle 13"/>
            <p:cNvSpPr/>
            <p:nvPr/>
          </p:nvSpPr>
          <p:spPr>
            <a:xfrm>
              <a:off x="1447800" y="4191000"/>
              <a:ext cx="838200" cy="533400"/>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HQ</a:t>
              </a:r>
            </a:p>
            <a:p>
              <a:pPr algn="ctr"/>
              <a:r>
                <a:rPr lang="en-US" sz="1500" b="1" dirty="0"/>
                <a:t>CAS</a:t>
              </a:r>
              <a:endParaRPr lang="en-US" sz="1500" b="1" dirty="0"/>
            </a:p>
          </p:txBody>
        </p:sp>
        <p:sp>
          <p:nvSpPr>
            <p:cNvPr id="17" name="Rectangle 16"/>
            <p:cNvSpPr/>
            <p:nvPr/>
          </p:nvSpPr>
          <p:spPr>
            <a:xfrm>
              <a:off x="2286000" y="5235221"/>
              <a:ext cx="838200" cy="403577"/>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USA</a:t>
              </a:r>
            </a:p>
            <a:p>
              <a:pPr algn="ctr"/>
              <a:r>
                <a:rPr lang="en-US" sz="1500" b="1" dirty="0"/>
                <a:t>PS</a:t>
              </a:r>
              <a:endParaRPr lang="en-US" sz="1500" b="1" dirty="0"/>
            </a:p>
          </p:txBody>
        </p:sp>
        <p:cxnSp>
          <p:nvCxnSpPr>
            <p:cNvPr id="19" name="Elbow Connector 18"/>
            <p:cNvCxnSpPr>
              <a:stCxn id="14" idx="2"/>
              <a:endCxn id="17" idx="0"/>
            </p:cNvCxnSpPr>
            <p:nvPr/>
          </p:nvCxnSpPr>
          <p:spPr>
            <a:xfrm rot="16200000" flipH="1">
              <a:off x="2030589" y="4560709"/>
              <a:ext cx="510823" cy="8382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39751" y="5235221"/>
              <a:ext cx="914400" cy="403577"/>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EMEA</a:t>
              </a:r>
            </a:p>
            <a:p>
              <a:pPr algn="ctr"/>
              <a:r>
                <a:rPr lang="en-US" sz="1500" b="1" dirty="0"/>
                <a:t>PS</a:t>
              </a:r>
              <a:endParaRPr lang="en-US" sz="1500" b="1" dirty="0"/>
            </a:p>
          </p:txBody>
        </p:sp>
        <p:cxnSp>
          <p:nvCxnSpPr>
            <p:cNvPr id="22" name="Elbow Connector 21"/>
            <p:cNvCxnSpPr>
              <a:stCxn id="14" idx="2"/>
              <a:endCxn id="21" idx="0"/>
            </p:cNvCxnSpPr>
            <p:nvPr/>
          </p:nvCxnSpPr>
          <p:spPr>
            <a:xfrm rot="5400000">
              <a:off x="1026515" y="4394835"/>
              <a:ext cx="510823" cy="116994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38760" y="6019799"/>
              <a:ext cx="914400" cy="457199"/>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France</a:t>
              </a:r>
            </a:p>
            <a:p>
              <a:pPr algn="ctr"/>
              <a:r>
                <a:rPr lang="en-US" sz="1500" dirty="0">
                  <a:solidFill>
                    <a:schemeClr val="tx1"/>
                  </a:solidFill>
                </a:rPr>
                <a:t>Sec. Site</a:t>
              </a:r>
              <a:endParaRPr lang="en-US" sz="1500" dirty="0">
                <a:solidFill>
                  <a:schemeClr val="tx1"/>
                </a:solidFill>
              </a:endParaRPr>
            </a:p>
          </p:txBody>
        </p:sp>
        <p:cxnSp>
          <p:nvCxnSpPr>
            <p:cNvPr id="24" name="Elbow Connector 23"/>
            <p:cNvCxnSpPr>
              <a:stCxn id="21" idx="2"/>
              <a:endCxn id="23" idx="0"/>
            </p:cNvCxnSpPr>
            <p:nvPr/>
          </p:nvCxnSpPr>
          <p:spPr>
            <a:xfrm rot="5400000">
              <a:off x="505956" y="5828803"/>
              <a:ext cx="381001" cy="991"/>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828800" y="6018386"/>
              <a:ext cx="838200" cy="457200"/>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USA-SFO</a:t>
              </a:r>
            </a:p>
            <a:p>
              <a:pPr algn="ctr"/>
              <a:r>
                <a:rPr lang="en-US" sz="1500" dirty="0">
                  <a:solidFill>
                    <a:schemeClr val="tx1"/>
                  </a:solidFill>
                </a:rPr>
                <a:t>Sec. Site</a:t>
              </a:r>
              <a:endParaRPr lang="en-US" sz="1500" dirty="0">
                <a:solidFill>
                  <a:schemeClr val="tx1"/>
                </a:solidFill>
              </a:endParaRPr>
            </a:p>
          </p:txBody>
        </p:sp>
        <p:sp>
          <p:nvSpPr>
            <p:cNvPr id="26" name="Rectangle 25"/>
            <p:cNvSpPr/>
            <p:nvPr/>
          </p:nvSpPr>
          <p:spPr>
            <a:xfrm>
              <a:off x="2895600" y="6019799"/>
              <a:ext cx="838200" cy="457200"/>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USA-SEA</a:t>
              </a:r>
            </a:p>
            <a:p>
              <a:pPr algn="ctr"/>
              <a:r>
                <a:rPr lang="en-US" sz="1500" dirty="0">
                  <a:solidFill>
                    <a:schemeClr val="tx1"/>
                  </a:solidFill>
                </a:rPr>
                <a:t>Sec. Site</a:t>
              </a:r>
              <a:endParaRPr lang="en-US" sz="1500" dirty="0">
                <a:solidFill>
                  <a:schemeClr val="tx1"/>
                </a:solidFill>
              </a:endParaRPr>
            </a:p>
          </p:txBody>
        </p:sp>
        <p:cxnSp>
          <p:nvCxnSpPr>
            <p:cNvPr id="29" name="Shape 28"/>
            <p:cNvCxnSpPr>
              <a:stCxn id="17" idx="2"/>
              <a:endCxn id="26" idx="0"/>
            </p:cNvCxnSpPr>
            <p:nvPr/>
          </p:nvCxnSpPr>
          <p:spPr>
            <a:xfrm rot="16200000" flipH="1">
              <a:off x="2819400" y="5524498"/>
              <a:ext cx="381001" cy="6096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Elbow Connector 75"/>
            <p:cNvCxnSpPr>
              <a:stCxn id="25" idx="0"/>
              <a:endCxn id="17" idx="2"/>
            </p:cNvCxnSpPr>
            <p:nvPr/>
          </p:nvCxnSpPr>
          <p:spPr>
            <a:xfrm rot="5400000" flipH="1" flipV="1">
              <a:off x="2286706" y="5599994"/>
              <a:ext cx="379589" cy="4572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800600" y="4226509"/>
              <a:ext cx="845644" cy="667798"/>
            </a:xfrm>
            <a:prstGeom prst="rect">
              <a:avLst/>
            </a:prstGeom>
            <a:noFill/>
          </p:spPr>
          <p:txBody>
            <a:bodyPr wrap="none" rtlCol="0">
              <a:spAutoFit/>
            </a:bodyPr>
            <a:lstStyle/>
            <a:p>
              <a:r>
                <a:rPr lang="en-US" sz="3200" b="1" dirty="0">
                  <a:solidFill>
                    <a:schemeClr val="accent1"/>
                  </a:solidFill>
                </a:rPr>
                <a:t>2007</a:t>
              </a:r>
              <a:endParaRPr lang="en-US" sz="3200" b="1" dirty="0">
                <a:solidFill>
                  <a:schemeClr val="accent1"/>
                </a:solidFill>
              </a:endParaRPr>
            </a:p>
          </p:txBody>
        </p:sp>
      </p:grpSp>
      <p:sp>
        <p:nvSpPr>
          <p:cNvPr id="52" name="TextBox 51"/>
          <p:cNvSpPr txBox="1"/>
          <p:nvPr/>
        </p:nvSpPr>
        <p:spPr>
          <a:xfrm>
            <a:off x="10258930" y="4216404"/>
            <a:ext cx="1487929" cy="615531"/>
          </a:xfrm>
          <a:prstGeom prst="rect">
            <a:avLst/>
          </a:prstGeom>
          <a:noFill/>
          <a:ln>
            <a:noFill/>
          </a:ln>
        </p:spPr>
        <p:txBody>
          <a:bodyPr wrap="none" lIns="121899" tIns="60949" rIns="121899" bIns="60949" rtlCol="0">
            <a:spAutoFit/>
          </a:bodyPr>
          <a:lstStyle/>
          <a:p>
            <a:r>
              <a:rPr lang="en-US" sz="3200" b="1" dirty="0" err="1">
                <a:solidFill>
                  <a:schemeClr val="accent2"/>
                </a:solidFill>
              </a:rPr>
              <a:t>v.Next</a:t>
            </a:r>
            <a:endParaRPr lang="en-US" sz="3200" b="1" dirty="0">
              <a:solidFill>
                <a:schemeClr val="accent2"/>
              </a:solidFill>
            </a:endParaRPr>
          </a:p>
        </p:txBody>
      </p:sp>
      <p:cxnSp>
        <p:nvCxnSpPr>
          <p:cNvPr id="55" name="Straight Arrow Connector 54"/>
          <p:cNvCxnSpPr/>
          <p:nvPr/>
        </p:nvCxnSpPr>
        <p:spPr>
          <a:xfrm rot="10800000">
            <a:off x="3656648" y="4419601"/>
            <a:ext cx="4875530" cy="1588"/>
          </a:xfrm>
          <a:prstGeom prst="straightConnector1">
            <a:avLst/>
          </a:prstGeom>
          <a:ln w="101600">
            <a:solidFill>
              <a:schemeClr val="accent2"/>
            </a:solidFill>
            <a:headEnd w="lg" len="med"/>
            <a:tailEnd type="triangle" w="lg" len="lg"/>
          </a:ln>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p:nvPr/>
        </p:nvCxnSpPr>
        <p:spPr>
          <a:xfrm>
            <a:off x="3555074" y="4410635"/>
            <a:ext cx="4977104" cy="1588"/>
          </a:xfrm>
          <a:prstGeom prst="straightConnector1">
            <a:avLst/>
          </a:prstGeom>
          <a:ln w="101600">
            <a:solidFill>
              <a:schemeClr val="accent2"/>
            </a:solidFill>
            <a:headEnd w="lg" len="med"/>
            <a:tailEnd type="triangle" w="lg" len="lg"/>
          </a:ln>
        </p:spPr>
        <p:style>
          <a:lnRef idx="3">
            <a:schemeClr val="accent1"/>
          </a:lnRef>
          <a:fillRef idx="0">
            <a:schemeClr val="accent1"/>
          </a:fillRef>
          <a:effectRef idx="2">
            <a:schemeClr val="accent1"/>
          </a:effectRef>
          <a:fontRef idx="minor">
            <a:schemeClr val="tx1"/>
          </a:fontRef>
        </p:style>
      </p:cxnSp>
      <p:pic>
        <p:nvPicPr>
          <p:cNvPr id="3074" name="Picture 2" descr="\\sharepoint.partners.extranet.microsoft.com@SSL\DavWWWRoot\sites\MAXVIS\Icons\Final Files\SCCM\png\primary_site_mapping_32x32.png"/>
          <p:cNvPicPr>
            <a:picLocks noChangeAspect="1" noChangeArrowheads="1"/>
          </p:cNvPicPr>
          <p:nvPr/>
        </p:nvPicPr>
        <p:blipFill>
          <a:blip r:embed="rId3"/>
          <a:srcRect/>
          <a:stretch>
            <a:fillRect/>
          </a:stretch>
        </p:blipFill>
        <p:spPr bwMode="auto">
          <a:xfrm>
            <a:off x="389156" y="382799"/>
            <a:ext cx="406399" cy="406400"/>
          </a:xfrm>
          <a:prstGeom prst="rect">
            <a:avLst/>
          </a:prstGeom>
          <a:noFill/>
        </p:spPr>
      </p:pic>
    </p:spTree>
    <p:extLst>
      <p:ext uri="{BB962C8B-B14F-4D97-AF65-F5344CB8AC3E}">
        <p14:creationId xmlns:p14="http://schemas.microsoft.com/office/powerpoint/2010/main" val="333325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Primary Site Mapping</a:t>
            </a:r>
            <a:endParaRPr lang="en-US" dirty="0"/>
          </a:p>
        </p:txBody>
      </p:sp>
      <p:sp>
        <p:nvSpPr>
          <p:cNvPr id="3" name="Text Placeholder 2"/>
          <p:cNvSpPr>
            <a:spLocks noGrp="1"/>
          </p:cNvSpPr>
          <p:nvPr>
            <p:ph type="body" sz="quarter" idx="10"/>
          </p:nvPr>
        </p:nvSpPr>
        <p:spPr>
          <a:xfrm>
            <a:off x="507868" y="1447800"/>
            <a:ext cx="11173090" cy="1748171"/>
          </a:xfrm>
        </p:spPr>
        <p:txBody>
          <a:bodyPr/>
          <a:lstStyle/>
          <a:p>
            <a:r>
              <a:rPr lang="en-US" dirty="0" smtClean="0"/>
              <a:t>ConfigMgr </a:t>
            </a:r>
            <a:r>
              <a:rPr lang="en-US" dirty="0" err="1" smtClean="0"/>
              <a:t>v.Next</a:t>
            </a:r>
            <a:r>
              <a:rPr lang="en-US" dirty="0" smtClean="0"/>
              <a:t> gathers site specific metadata for objects and distribution points</a:t>
            </a:r>
          </a:p>
          <a:p>
            <a:pPr lvl="1"/>
            <a:r>
              <a:rPr lang="en-US" dirty="0" smtClean="0"/>
              <a:t>ConfigMgr </a:t>
            </a:r>
            <a:r>
              <a:rPr lang="en-US" dirty="0" err="1" smtClean="0"/>
              <a:t>v.Next</a:t>
            </a:r>
            <a:r>
              <a:rPr lang="en-US" dirty="0" smtClean="0"/>
              <a:t> checks the 2007 site(s) every 4 hours for changes and status of distribution points</a:t>
            </a:r>
          </a:p>
        </p:txBody>
      </p:sp>
      <p:sp>
        <p:nvSpPr>
          <p:cNvPr id="128" name="Rectangle 127"/>
          <p:cNvSpPr/>
          <p:nvPr/>
        </p:nvSpPr>
        <p:spPr bwMode="auto">
          <a:xfrm>
            <a:off x="203147" y="4114800"/>
            <a:ext cx="5383398" cy="2651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bg1"/>
              </a:solidFill>
              <a:effectLst>
                <a:outerShdw blurRad="50800" dist="38100" dir="2700000" algn="tl" rotWithShape="0">
                  <a:prstClr val="black">
                    <a:alpha val="40000"/>
                  </a:prstClr>
                </a:outerShdw>
              </a:effectLst>
              <a:latin typeface="Segoe" pitchFamily="34" charset="0"/>
            </a:endParaRPr>
          </a:p>
        </p:txBody>
      </p:sp>
      <p:sp>
        <p:nvSpPr>
          <p:cNvPr id="129" name="Rectangle 128"/>
          <p:cNvSpPr/>
          <p:nvPr/>
        </p:nvSpPr>
        <p:spPr bwMode="auto">
          <a:xfrm>
            <a:off x="6805427" y="4114800"/>
            <a:ext cx="5180251" cy="2651760"/>
          </a:xfrm>
          <a:prstGeom prst="rect">
            <a:avLst/>
          </a:prstGeom>
          <a:ln>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bg1"/>
              </a:solidFill>
              <a:effectLst>
                <a:outerShdw blurRad="50800" dist="38100" dir="2700000" algn="tl" rotWithShape="0">
                  <a:prstClr val="black">
                    <a:alpha val="40000"/>
                  </a:prstClr>
                </a:outerShdw>
              </a:effectLst>
              <a:latin typeface="Segoe" pitchFamily="34" charset="0"/>
            </a:endParaRPr>
          </a:p>
        </p:txBody>
      </p:sp>
      <p:grpSp>
        <p:nvGrpSpPr>
          <p:cNvPr id="4" name="Group 129"/>
          <p:cNvGrpSpPr/>
          <p:nvPr/>
        </p:nvGrpSpPr>
        <p:grpSpPr>
          <a:xfrm>
            <a:off x="406294" y="4267200"/>
            <a:ext cx="4875530" cy="2362200"/>
            <a:chOff x="5410200" y="4267200"/>
            <a:chExt cx="3657600" cy="3810000"/>
          </a:xfrm>
        </p:grpSpPr>
        <p:sp>
          <p:nvSpPr>
            <p:cNvPr id="131" name="Rectangle 130"/>
            <p:cNvSpPr/>
            <p:nvPr/>
          </p:nvSpPr>
          <p:spPr>
            <a:xfrm>
              <a:off x="5715000" y="5638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EMEA PS</a:t>
              </a:r>
              <a:endParaRPr lang="en-US" sz="1600" b="1" dirty="0"/>
            </a:p>
          </p:txBody>
        </p:sp>
        <p:sp>
          <p:nvSpPr>
            <p:cNvPr id="132" name="Rectangle 131"/>
            <p:cNvSpPr/>
            <p:nvPr/>
          </p:nvSpPr>
          <p:spPr>
            <a:xfrm>
              <a:off x="7543800" y="5638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USA PS</a:t>
              </a:r>
              <a:endParaRPr lang="en-US" sz="1600" b="1" dirty="0"/>
            </a:p>
          </p:txBody>
        </p:sp>
        <p:sp>
          <p:nvSpPr>
            <p:cNvPr id="133" name="Rectangle 132"/>
            <p:cNvSpPr/>
            <p:nvPr/>
          </p:nvSpPr>
          <p:spPr>
            <a:xfrm>
              <a:off x="6858000" y="42672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a:t>HQ CS</a:t>
              </a:r>
              <a:endParaRPr lang="en-US" sz="1600" b="1" dirty="0"/>
            </a:p>
          </p:txBody>
        </p:sp>
        <p:sp>
          <p:nvSpPr>
            <p:cNvPr id="134" name="Rectangle 133"/>
            <p:cNvSpPr/>
            <p:nvPr/>
          </p:nvSpPr>
          <p:spPr>
            <a:xfrm>
              <a:off x="5410200" y="6934200"/>
              <a:ext cx="782320" cy="528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dirty="0">
                  <a:solidFill>
                    <a:schemeClr val="tx1"/>
                  </a:solidFill>
                </a:rPr>
                <a:t>France</a:t>
              </a:r>
            </a:p>
            <a:p>
              <a:pPr algn="ctr"/>
              <a:r>
                <a:rPr lang="en-US" sz="1500" dirty="0">
                  <a:solidFill>
                    <a:schemeClr val="tx1"/>
                  </a:solidFill>
                </a:rPr>
                <a:t>Sec. Site</a:t>
              </a:r>
              <a:endParaRPr lang="en-US" sz="1500" dirty="0">
                <a:solidFill>
                  <a:schemeClr val="tx1"/>
                </a:solidFill>
              </a:endParaRPr>
            </a:p>
          </p:txBody>
        </p:sp>
        <p:cxnSp>
          <p:nvCxnSpPr>
            <p:cNvPr id="135" name="Elbow Connector 134"/>
            <p:cNvCxnSpPr>
              <a:stCxn id="131" idx="0"/>
              <a:endCxn id="133" idx="2"/>
            </p:cNvCxnSpPr>
            <p:nvPr/>
          </p:nvCxnSpPr>
          <p:spPr>
            <a:xfrm rot="5400000" flipH="1" flipV="1">
              <a:off x="6286500" y="4648200"/>
              <a:ext cx="838200" cy="1143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132" idx="0"/>
              <a:endCxn id="133" idx="2"/>
            </p:cNvCxnSpPr>
            <p:nvPr/>
          </p:nvCxnSpPr>
          <p:spPr>
            <a:xfrm rot="16200000" flipV="1">
              <a:off x="7200900" y="4876800"/>
              <a:ext cx="838200" cy="685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134" idx="0"/>
              <a:endCxn id="131" idx="2"/>
            </p:cNvCxnSpPr>
            <p:nvPr/>
          </p:nvCxnSpPr>
          <p:spPr>
            <a:xfrm rot="5400000" flipH="1" flipV="1">
              <a:off x="5586730" y="6386830"/>
              <a:ext cx="762000" cy="3327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8229600" y="65532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500" b="1" dirty="0"/>
                <a:t>USA-SEA</a:t>
              </a:r>
            </a:p>
            <a:p>
              <a:pPr algn="ctr"/>
              <a:r>
                <a:rPr lang="en-US" sz="1500" b="1" dirty="0"/>
                <a:t>PS</a:t>
              </a:r>
              <a:endParaRPr lang="en-US" sz="1500" b="1" dirty="0"/>
            </a:p>
          </p:txBody>
        </p:sp>
        <p:sp>
          <p:nvSpPr>
            <p:cNvPr id="141" name="Rectangle 140"/>
            <p:cNvSpPr/>
            <p:nvPr/>
          </p:nvSpPr>
          <p:spPr>
            <a:xfrm>
              <a:off x="8229600" y="7543800"/>
              <a:ext cx="838200" cy="533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500" b="1" dirty="0"/>
                <a:t>USA-SFO</a:t>
              </a:r>
            </a:p>
            <a:p>
              <a:pPr algn="ctr"/>
              <a:r>
                <a:rPr lang="en-US" sz="1500" b="1" dirty="0"/>
                <a:t>PS</a:t>
              </a:r>
              <a:endParaRPr lang="en-US" sz="1500" b="1" dirty="0"/>
            </a:p>
          </p:txBody>
        </p:sp>
        <p:cxnSp>
          <p:nvCxnSpPr>
            <p:cNvPr id="143" name="Elbow Connector 142"/>
            <p:cNvCxnSpPr>
              <a:stCxn id="140" idx="0"/>
              <a:endCxn id="132" idx="2"/>
            </p:cNvCxnSpPr>
            <p:nvPr/>
          </p:nvCxnSpPr>
          <p:spPr>
            <a:xfrm rot="16200000" flipV="1">
              <a:off x="8115300" y="6019800"/>
              <a:ext cx="381000" cy="685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41" idx="0"/>
              <a:endCxn id="140" idx="2"/>
            </p:cNvCxnSpPr>
            <p:nvPr/>
          </p:nvCxnSpPr>
          <p:spPr>
            <a:xfrm rot="5400000" flipH="1" flipV="1">
              <a:off x="8420100" y="7315200"/>
              <a:ext cx="457200" cy="15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 name="Group 145"/>
          <p:cNvGrpSpPr/>
          <p:nvPr/>
        </p:nvGrpSpPr>
        <p:grpSpPr>
          <a:xfrm>
            <a:off x="304720" y="4191001"/>
            <a:ext cx="11376237" cy="2001795"/>
            <a:chOff x="-4800600" y="4191000"/>
            <a:chExt cx="8534400" cy="2285999"/>
          </a:xfrm>
        </p:grpSpPr>
        <p:sp>
          <p:nvSpPr>
            <p:cNvPr id="147" name="Rectangle 146"/>
            <p:cNvSpPr/>
            <p:nvPr/>
          </p:nvSpPr>
          <p:spPr>
            <a:xfrm>
              <a:off x="1447800" y="4191000"/>
              <a:ext cx="838200" cy="533400"/>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HQ</a:t>
              </a:r>
            </a:p>
            <a:p>
              <a:pPr algn="ctr"/>
              <a:r>
                <a:rPr lang="en-US" sz="1500" b="1" dirty="0"/>
                <a:t>CAS</a:t>
              </a:r>
            </a:p>
          </p:txBody>
        </p:sp>
        <p:sp>
          <p:nvSpPr>
            <p:cNvPr id="148" name="Rectangle 147"/>
            <p:cNvSpPr/>
            <p:nvPr/>
          </p:nvSpPr>
          <p:spPr>
            <a:xfrm>
              <a:off x="2286000" y="5235221"/>
              <a:ext cx="838200" cy="403577"/>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USA</a:t>
              </a:r>
            </a:p>
            <a:p>
              <a:pPr algn="ctr"/>
              <a:r>
                <a:rPr lang="en-US" sz="1500" b="1" dirty="0"/>
                <a:t>PS</a:t>
              </a:r>
              <a:endParaRPr lang="en-US" sz="1500" b="1" dirty="0"/>
            </a:p>
          </p:txBody>
        </p:sp>
        <p:cxnSp>
          <p:nvCxnSpPr>
            <p:cNvPr id="149" name="Elbow Connector 148"/>
            <p:cNvCxnSpPr>
              <a:stCxn id="147" idx="2"/>
              <a:endCxn id="148" idx="0"/>
            </p:cNvCxnSpPr>
            <p:nvPr/>
          </p:nvCxnSpPr>
          <p:spPr>
            <a:xfrm rot="16200000" flipH="1">
              <a:off x="2030589" y="4560709"/>
              <a:ext cx="510823" cy="8382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239751" y="5235221"/>
              <a:ext cx="914400" cy="403577"/>
            </a:xfrm>
            <a:prstGeom prst="rect">
              <a:avLst/>
            </a:prstGeom>
            <a:solidFill>
              <a:schemeClr val="accent2"/>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b="1" dirty="0"/>
                <a:t>EMEA</a:t>
              </a:r>
            </a:p>
            <a:p>
              <a:pPr algn="ctr"/>
              <a:r>
                <a:rPr lang="en-US" sz="1500" b="1" dirty="0"/>
                <a:t>PS</a:t>
              </a:r>
              <a:endParaRPr lang="en-US" sz="1500" b="1" dirty="0"/>
            </a:p>
          </p:txBody>
        </p:sp>
        <p:cxnSp>
          <p:nvCxnSpPr>
            <p:cNvPr id="151" name="Elbow Connector 150"/>
            <p:cNvCxnSpPr>
              <a:stCxn id="147" idx="2"/>
              <a:endCxn id="150" idx="0"/>
            </p:cNvCxnSpPr>
            <p:nvPr/>
          </p:nvCxnSpPr>
          <p:spPr>
            <a:xfrm rot="5400000">
              <a:off x="1026515" y="4394835"/>
              <a:ext cx="510823" cy="116994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238760" y="6019799"/>
              <a:ext cx="914400" cy="457199"/>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France</a:t>
              </a:r>
            </a:p>
            <a:p>
              <a:pPr algn="ctr"/>
              <a:r>
                <a:rPr lang="en-US" sz="1500" dirty="0">
                  <a:solidFill>
                    <a:schemeClr val="tx1"/>
                  </a:solidFill>
                </a:rPr>
                <a:t>Sec. Site</a:t>
              </a:r>
              <a:endParaRPr lang="en-US" sz="1500" dirty="0">
                <a:solidFill>
                  <a:schemeClr val="tx1"/>
                </a:solidFill>
              </a:endParaRPr>
            </a:p>
          </p:txBody>
        </p:sp>
        <p:cxnSp>
          <p:nvCxnSpPr>
            <p:cNvPr id="153" name="Elbow Connector 152"/>
            <p:cNvCxnSpPr>
              <a:stCxn id="150" idx="2"/>
              <a:endCxn id="152" idx="0"/>
            </p:cNvCxnSpPr>
            <p:nvPr/>
          </p:nvCxnSpPr>
          <p:spPr>
            <a:xfrm rot="5400000">
              <a:off x="505956" y="5828803"/>
              <a:ext cx="381001" cy="991"/>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828800" y="6018386"/>
              <a:ext cx="838200" cy="457200"/>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USA-SFO</a:t>
              </a:r>
            </a:p>
            <a:p>
              <a:pPr algn="ctr"/>
              <a:r>
                <a:rPr lang="en-US" sz="1500" dirty="0">
                  <a:solidFill>
                    <a:schemeClr val="tx1"/>
                  </a:solidFill>
                </a:rPr>
                <a:t>Sec. Site</a:t>
              </a:r>
              <a:endParaRPr lang="en-US" sz="1500" dirty="0">
                <a:solidFill>
                  <a:schemeClr val="tx1"/>
                </a:solidFill>
              </a:endParaRPr>
            </a:p>
          </p:txBody>
        </p:sp>
        <p:sp>
          <p:nvSpPr>
            <p:cNvPr id="155" name="Rectangle 154"/>
            <p:cNvSpPr/>
            <p:nvPr/>
          </p:nvSpPr>
          <p:spPr>
            <a:xfrm>
              <a:off x="2895600" y="6019799"/>
              <a:ext cx="838200" cy="457200"/>
            </a:xfrm>
            <a:prstGeom prst="rect">
              <a:avLst/>
            </a:prstGeom>
            <a:solidFill>
              <a:schemeClr val="accent2">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dirty="0">
                  <a:solidFill>
                    <a:schemeClr val="tx1"/>
                  </a:solidFill>
                </a:rPr>
                <a:t>USA-SEA</a:t>
              </a:r>
            </a:p>
            <a:p>
              <a:pPr algn="ctr"/>
              <a:r>
                <a:rPr lang="en-US" sz="1500" dirty="0">
                  <a:solidFill>
                    <a:schemeClr val="tx1"/>
                  </a:solidFill>
                </a:rPr>
                <a:t>Sec. Site</a:t>
              </a:r>
              <a:endParaRPr lang="en-US" sz="1500" dirty="0">
                <a:solidFill>
                  <a:schemeClr val="tx1"/>
                </a:solidFill>
              </a:endParaRPr>
            </a:p>
          </p:txBody>
        </p:sp>
        <p:cxnSp>
          <p:nvCxnSpPr>
            <p:cNvPr id="156" name="Shape 28"/>
            <p:cNvCxnSpPr>
              <a:stCxn id="148" idx="2"/>
              <a:endCxn id="155" idx="0"/>
            </p:cNvCxnSpPr>
            <p:nvPr/>
          </p:nvCxnSpPr>
          <p:spPr>
            <a:xfrm rot="16200000" flipH="1">
              <a:off x="2819400" y="5524498"/>
              <a:ext cx="381001" cy="6096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Elbow Connector 75"/>
            <p:cNvCxnSpPr>
              <a:stCxn id="154" idx="0"/>
              <a:endCxn id="148" idx="2"/>
            </p:cNvCxnSpPr>
            <p:nvPr/>
          </p:nvCxnSpPr>
          <p:spPr>
            <a:xfrm rot="5400000" flipH="1" flipV="1">
              <a:off x="2286706" y="5599994"/>
              <a:ext cx="379589" cy="4572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800600" y="4226509"/>
              <a:ext cx="845644" cy="667798"/>
            </a:xfrm>
            <a:prstGeom prst="rect">
              <a:avLst/>
            </a:prstGeom>
            <a:noFill/>
          </p:spPr>
          <p:txBody>
            <a:bodyPr wrap="none" rtlCol="0">
              <a:spAutoFit/>
            </a:bodyPr>
            <a:lstStyle/>
            <a:p>
              <a:r>
                <a:rPr lang="en-US" sz="3200" b="1" dirty="0">
                  <a:solidFill>
                    <a:schemeClr val="accent1"/>
                  </a:solidFill>
                </a:rPr>
                <a:t>2007</a:t>
              </a:r>
              <a:endParaRPr lang="en-US" sz="3200" b="1" dirty="0">
                <a:solidFill>
                  <a:schemeClr val="accent1"/>
                </a:solidFill>
              </a:endParaRPr>
            </a:p>
          </p:txBody>
        </p:sp>
      </p:grpSp>
      <p:sp>
        <p:nvSpPr>
          <p:cNvPr id="159" name="TextBox 158"/>
          <p:cNvSpPr txBox="1"/>
          <p:nvPr/>
        </p:nvSpPr>
        <p:spPr>
          <a:xfrm>
            <a:off x="10258930" y="4216404"/>
            <a:ext cx="1487929" cy="615531"/>
          </a:xfrm>
          <a:prstGeom prst="rect">
            <a:avLst/>
          </a:prstGeom>
          <a:noFill/>
        </p:spPr>
        <p:txBody>
          <a:bodyPr wrap="none" lIns="121899" tIns="60949" rIns="121899" bIns="60949" rtlCol="0">
            <a:spAutoFit/>
          </a:bodyPr>
          <a:lstStyle/>
          <a:p>
            <a:r>
              <a:rPr lang="en-US" sz="3200" b="1" dirty="0">
                <a:solidFill>
                  <a:schemeClr val="accent2"/>
                </a:solidFill>
              </a:rPr>
              <a:t>v.Next</a:t>
            </a:r>
            <a:endParaRPr lang="en-US" sz="3200" b="1" dirty="0">
              <a:solidFill>
                <a:schemeClr val="accent2"/>
              </a:solidFill>
            </a:endParaRPr>
          </a:p>
        </p:txBody>
      </p:sp>
      <p:cxnSp>
        <p:nvCxnSpPr>
          <p:cNvPr id="170" name="Curved Connector 169"/>
          <p:cNvCxnSpPr>
            <a:stCxn id="133" idx="3"/>
            <a:endCxn id="147" idx="1"/>
          </p:cNvCxnSpPr>
          <p:nvPr/>
        </p:nvCxnSpPr>
        <p:spPr>
          <a:xfrm flipV="1">
            <a:off x="3453500" y="4424544"/>
            <a:ext cx="5180251" cy="8011"/>
          </a:xfrm>
          <a:prstGeom prst="curvedConnector3">
            <a:avLst>
              <a:gd name="adj1" fmla="val 46863"/>
            </a:avLst>
          </a:prstGeom>
          <a:ln w="76200">
            <a:solidFill>
              <a:schemeClr val="accent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5" name="Curved Connector 174"/>
          <p:cNvCxnSpPr>
            <a:stCxn id="132" idx="3"/>
          </p:cNvCxnSpPr>
          <p:nvPr/>
        </p:nvCxnSpPr>
        <p:spPr>
          <a:xfrm flipV="1">
            <a:off x="4367662" y="4447235"/>
            <a:ext cx="4266089" cy="835712"/>
          </a:xfrm>
          <a:prstGeom prst="curvedConnector3">
            <a:avLst>
              <a:gd name="adj1" fmla="val 58718"/>
            </a:avLst>
          </a:prstGeom>
          <a:ln w="76200">
            <a:solidFill>
              <a:schemeClr val="accent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8" name="Curved Connector 177"/>
          <p:cNvCxnSpPr>
            <a:stCxn id="131" idx="3"/>
          </p:cNvCxnSpPr>
          <p:nvPr/>
        </p:nvCxnSpPr>
        <p:spPr>
          <a:xfrm flipV="1">
            <a:off x="1929897" y="4432555"/>
            <a:ext cx="6703854" cy="850392"/>
          </a:xfrm>
          <a:prstGeom prst="curvedConnector3">
            <a:avLst>
              <a:gd name="adj1" fmla="val 20416"/>
            </a:avLst>
          </a:prstGeom>
          <a:ln w="76200">
            <a:solidFill>
              <a:schemeClr val="accent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9" name="Curved Connector 174"/>
          <p:cNvCxnSpPr>
            <a:stCxn id="140" idx="3"/>
          </p:cNvCxnSpPr>
          <p:nvPr/>
        </p:nvCxnSpPr>
        <p:spPr>
          <a:xfrm flipV="1">
            <a:off x="5281824" y="4432555"/>
            <a:ext cx="3351927" cy="1417320"/>
          </a:xfrm>
          <a:prstGeom prst="curvedConnector3">
            <a:avLst>
              <a:gd name="adj1" fmla="val 40139"/>
            </a:avLst>
          </a:prstGeom>
          <a:ln w="76200">
            <a:solidFill>
              <a:schemeClr val="accent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95" name="Curved Connector 174"/>
          <p:cNvCxnSpPr>
            <a:stCxn id="141" idx="3"/>
          </p:cNvCxnSpPr>
          <p:nvPr/>
        </p:nvCxnSpPr>
        <p:spPr>
          <a:xfrm flipV="1">
            <a:off x="5281824" y="4432554"/>
            <a:ext cx="3351927" cy="2031492"/>
          </a:xfrm>
          <a:prstGeom prst="curvedConnector3">
            <a:avLst>
              <a:gd name="adj1" fmla="val 35208"/>
            </a:avLst>
          </a:prstGeom>
          <a:ln w="76200">
            <a:solidFill>
              <a:schemeClr val="accent2"/>
            </a:solidFill>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4098" name="Picture 2" descr="\\sharepoint.partners.extranet.microsoft.com@SSL\DavWWWRoot\sites\MAXVIS\Icons\Final Files\SCCM\png\primary_site_mapping_32x32.png"/>
          <p:cNvPicPr>
            <a:picLocks noChangeAspect="1" noChangeArrowheads="1"/>
          </p:cNvPicPr>
          <p:nvPr/>
        </p:nvPicPr>
        <p:blipFill>
          <a:blip r:embed="rId3"/>
          <a:srcRect/>
          <a:stretch>
            <a:fillRect/>
          </a:stretch>
        </p:blipFill>
        <p:spPr bwMode="auto">
          <a:xfrm>
            <a:off x="385174" y="365547"/>
            <a:ext cx="406399" cy="406400"/>
          </a:xfrm>
          <a:prstGeom prst="rect">
            <a:avLst/>
          </a:prstGeom>
          <a:noFill/>
        </p:spPr>
      </p:pic>
    </p:spTree>
    <p:extLst>
      <p:ext uri="{BB962C8B-B14F-4D97-AF65-F5344CB8AC3E}">
        <p14:creationId xmlns:p14="http://schemas.microsoft.com/office/powerpoint/2010/main" val="1037638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fade">
                                      <p:cBhvr>
                                        <p:cTn id="11" dur="1000"/>
                                        <p:tgtEl>
                                          <p:spTgt spid="17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1000"/>
                                        <p:tgtEl>
                                          <p:spTgt spid="17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000"/>
                                        <p:tgtEl>
                                          <p:spTgt spid="18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smtClean="0"/>
              <a:t>Specify </a:t>
            </a:r>
            <a:r>
              <a:rPr lang="en-US" dirty="0"/>
              <a:t>s</a:t>
            </a:r>
            <a:r>
              <a:rPr lang="en-US" dirty="0" smtClean="0"/>
              <a:t>ource hierarchy and mapping primary sites</a:t>
            </a:r>
            <a:r>
              <a:rPr lang="en-US" dirty="0"/>
              <a:t/>
            </a:r>
            <a:br>
              <a:rPr lang="en-US" dirty="0"/>
            </a:br>
            <a:endParaRPr lang="en-US" dirty="0"/>
          </a:p>
        </p:txBody>
      </p:sp>
    </p:spTree>
    <p:extLst>
      <p:ext uri="{BB962C8B-B14F-4D97-AF65-F5344CB8AC3E}">
        <p14:creationId xmlns:p14="http://schemas.microsoft.com/office/powerpoint/2010/main" val="15461767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Migration Jobs</a:t>
            </a:r>
            <a:endParaRPr lang="en-US" dirty="0"/>
          </a:p>
        </p:txBody>
      </p:sp>
      <p:sp>
        <p:nvSpPr>
          <p:cNvPr id="3" name="Text Placeholder 2"/>
          <p:cNvSpPr>
            <a:spLocks noGrp="1"/>
          </p:cNvSpPr>
          <p:nvPr>
            <p:ph type="body" sz="quarter" idx="10"/>
          </p:nvPr>
        </p:nvSpPr>
        <p:spPr>
          <a:xfrm>
            <a:off x="507868" y="1447799"/>
            <a:ext cx="11173090" cy="3182410"/>
          </a:xfrm>
        </p:spPr>
        <p:txBody>
          <a:bodyPr/>
          <a:lstStyle/>
          <a:p>
            <a:r>
              <a:rPr lang="en-US" dirty="0" smtClean="0"/>
              <a:t>Object migration by type/instance</a:t>
            </a:r>
          </a:p>
          <a:p>
            <a:pPr lvl="1"/>
            <a:r>
              <a:rPr lang="en-US" dirty="0" smtClean="0"/>
              <a:t>Enables admin to cherry pick objects to migrate</a:t>
            </a:r>
          </a:p>
          <a:p>
            <a:r>
              <a:rPr lang="en-US" dirty="0" smtClean="0"/>
              <a:t>Object migration by collection</a:t>
            </a:r>
          </a:p>
          <a:p>
            <a:pPr lvl="1"/>
            <a:r>
              <a:rPr lang="en-US" dirty="0" smtClean="0"/>
              <a:t>Enables admin to include all related objects for a collection and all objects targeted to the members of the selected collection</a:t>
            </a:r>
          </a:p>
          <a:p>
            <a:pPr lvl="1"/>
            <a:r>
              <a:rPr lang="en-US" dirty="0" smtClean="0"/>
              <a:t>Objects can be excluded so they are not automatically selected for subsequent jobs</a:t>
            </a:r>
          </a:p>
        </p:txBody>
      </p:sp>
      <p:pic>
        <p:nvPicPr>
          <p:cNvPr id="1026" name="Picture 2" descr="\\sharepoint.partners.extranet.microsoft.com@SSL\DavWWWRoot\sites\MAXVIS\Icons\Final Files\SCCM\png\migration_jobs_32x32.png"/>
          <p:cNvPicPr>
            <a:picLocks noChangeAspect="1" noChangeArrowheads="1"/>
          </p:cNvPicPr>
          <p:nvPr/>
        </p:nvPicPr>
        <p:blipFill>
          <a:blip r:embed="rId3"/>
          <a:srcRect/>
          <a:stretch>
            <a:fillRect/>
          </a:stretch>
        </p:blipFill>
        <p:spPr bwMode="auto">
          <a:xfrm>
            <a:off x="323856" y="240263"/>
            <a:ext cx="565858" cy="565859"/>
          </a:xfrm>
          <a:prstGeom prst="rect">
            <a:avLst/>
          </a:prstGeom>
          <a:noFill/>
        </p:spPr>
      </p:pic>
    </p:spTree>
    <p:extLst>
      <p:ext uri="{BB962C8B-B14F-4D97-AF65-F5344CB8AC3E}">
        <p14:creationId xmlns:p14="http://schemas.microsoft.com/office/powerpoint/2010/main" val="50161587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Distribution Points</a:t>
            </a:r>
            <a:endParaRPr lang="en-US" dirty="0"/>
          </a:p>
        </p:txBody>
      </p:sp>
      <p:sp>
        <p:nvSpPr>
          <p:cNvPr id="3" name="Text Placeholder 2"/>
          <p:cNvSpPr>
            <a:spLocks noGrp="1"/>
          </p:cNvSpPr>
          <p:nvPr>
            <p:ph type="body" sz="quarter" idx="10"/>
          </p:nvPr>
        </p:nvSpPr>
        <p:spPr>
          <a:xfrm>
            <a:off x="507868" y="1447801"/>
            <a:ext cx="11173090" cy="4235006"/>
          </a:xfrm>
        </p:spPr>
        <p:txBody>
          <a:bodyPr/>
          <a:lstStyle/>
          <a:p>
            <a:r>
              <a:rPr lang="en-US" dirty="0" smtClean="0"/>
              <a:t>Migration goal of minimizing WAN impact:</a:t>
            </a:r>
          </a:p>
          <a:p>
            <a:pPr lvl="1"/>
            <a:r>
              <a:rPr lang="en-US" dirty="0" smtClean="0"/>
              <a:t>ConfigMgr 2007 distribution points sharing with ConfigMgr </a:t>
            </a:r>
            <a:r>
              <a:rPr lang="en-US" dirty="0" err="1" smtClean="0"/>
              <a:t>v.Next</a:t>
            </a:r>
            <a:r>
              <a:rPr lang="en-US" dirty="0" smtClean="0"/>
              <a:t> environment</a:t>
            </a:r>
          </a:p>
          <a:p>
            <a:pPr lvl="1"/>
            <a:r>
              <a:rPr lang="en-US" dirty="0" smtClean="0"/>
              <a:t>Clients can retrieve content for packages which have been migrated to ConfigMgr </a:t>
            </a:r>
            <a:r>
              <a:rPr lang="en-US" dirty="0" err="1" smtClean="0"/>
              <a:t>v.Next</a:t>
            </a:r>
            <a:r>
              <a:rPr lang="en-US" dirty="0" smtClean="0"/>
              <a:t> from ConfigMgr 2007 DP’s </a:t>
            </a:r>
          </a:p>
          <a:p>
            <a:r>
              <a:rPr lang="en-US" dirty="0" smtClean="0"/>
              <a:t>ConfigMgr 2007 distribution points and their properties are surfaced in Migration/Primary Site Mapping node</a:t>
            </a:r>
          </a:p>
          <a:p>
            <a:endParaRPr lang="en-US" dirty="0" smtClean="0"/>
          </a:p>
          <a:p>
            <a:endParaRPr lang="en-US" dirty="0" smtClean="0"/>
          </a:p>
        </p:txBody>
      </p:sp>
      <p:pic>
        <p:nvPicPr>
          <p:cNvPr id="2050" name="Picture 2" descr="\\sharepoint.partners.extranet.microsoft.com@SSL\DavWWWRoot\sites\MAXVIS\Icons\Final Files\SCCM\png\83_Distribution Point_32.png"/>
          <p:cNvPicPr>
            <a:picLocks noChangeAspect="1" noChangeArrowheads="1"/>
          </p:cNvPicPr>
          <p:nvPr/>
        </p:nvPicPr>
        <p:blipFill>
          <a:blip r:embed="rId3"/>
          <a:srcRect/>
          <a:stretch>
            <a:fillRect/>
          </a:stretch>
        </p:blipFill>
        <p:spPr bwMode="auto">
          <a:xfrm>
            <a:off x="425518" y="351479"/>
            <a:ext cx="406399" cy="406400"/>
          </a:xfrm>
          <a:prstGeom prst="rect">
            <a:avLst/>
          </a:prstGeom>
          <a:noFill/>
        </p:spPr>
      </p:pic>
    </p:spTree>
    <p:extLst>
      <p:ext uri="{BB962C8B-B14F-4D97-AF65-F5344CB8AC3E}">
        <p14:creationId xmlns:p14="http://schemas.microsoft.com/office/powerpoint/2010/main" val="12365102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a:t>Defining and </a:t>
            </a:r>
            <a:r>
              <a:rPr lang="en-US" dirty="0" smtClean="0"/>
              <a:t>executing </a:t>
            </a:r>
            <a:r>
              <a:rPr lang="en-US" dirty="0"/>
              <a:t>migration </a:t>
            </a:r>
            <a:r>
              <a:rPr lang="en-US" dirty="0" smtClean="0"/>
              <a:t>jobs</a:t>
            </a:r>
            <a:endParaRPr lang="en-US" dirty="0"/>
          </a:p>
        </p:txBody>
      </p:sp>
    </p:spTree>
    <p:extLst>
      <p:ext uri="{BB962C8B-B14F-4D97-AF65-F5344CB8AC3E}">
        <p14:creationId xmlns:p14="http://schemas.microsoft.com/office/powerpoint/2010/main" val="367142834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Client Migration</a:t>
            </a:r>
            <a:endParaRPr lang="en-US" dirty="0"/>
          </a:p>
        </p:txBody>
      </p:sp>
      <p:sp>
        <p:nvSpPr>
          <p:cNvPr id="3" name="Text Placeholder 2"/>
          <p:cNvSpPr>
            <a:spLocks noGrp="1"/>
          </p:cNvSpPr>
          <p:nvPr>
            <p:ph type="body" sz="quarter" idx="10"/>
          </p:nvPr>
        </p:nvSpPr>
        <p:spPr>
          <a:xfrm>
            <a:off x="507868" y="1447800"/>
            <a:ext cx="11173090" cy="5675400"/>
          </a:xfrm>
        </p:spPr>
        <p:txBody>
          <a:bodyPr/>
          <a:lstStyle/>
          <a:p>
            <a:r>
              <a:rPr lang="en-US" sz="3700" dirty="0"/>
              <a:t>Clients retain execution history on upgrade</a:t>
            </a:r>
          </a:p>
          <a:p>
            <a:pPr lvl="1"/>
            <a:r>
              <a:rPr lang="en-US" sz="3200" dirty="0"/>
              <a:t>Avoids re-running advertisements</a:t>
            </a:r>
          </a:p>
          <a:p>
            <a:r>
              <a:rPr lang="en-US" sz="3700" dirty="0"/>
              <a:t>Use your preferred deployment method</a:t>
            </a:r>
          </a:p>
          <a:p>
            <a:pPr lvl="1"/>
            <a:r>
              <a:rPr lang="en-US" sz="3200" dirty="0"/>
              <a:t>Client push installation, software distribution, Group Policy, Windows Software Update Services (WSUS), manual installation, or Operating System Deployment (OSD)</a:t>
            </a:r>
          </a:p>
          <a:p>
            <a:r>
              <a:rPr lang="en-US" sz="3700" dirty="0"/>
              <a:t>Minimum supported client versions</a:t>
            </a:r>
          </a:p>
          <a:p>
            <a:pPr lvl="1"/>
            <a:r>
              <a:rPr lang="en-US" sz="3200" dirty="0"/>
              <a:t>Windows XP SP2 (64-bit) &amp; SP3 (32-bit), Server 2003 SP2, Vista SP1, Windows 7 RTM, Server 2008 SP2, Server 2008 R2 (64-bit)</a:t>
            </a:r>
          </a:p>
          <a:p>
            <a:pPr lvl="1"/>
            <a:endParaRPr lang="en-US" dirty="0" smtClean="0"/>
          </a:p>
        </p:txBody>
      </p:sp>
      <p:pic>
        <p:nvPicPr>
          <p:cNvPr id="4" name="Picture 2" descr="C:\Users\davidra\Documents\ClipArtforPowerpoint\DVD_ART36\Artwork_Imagery\Icons - Illustrations\_ REAL VISTA STYLE\desktop computer.png"/>
          <p:cNvPicPr>
            <a:picLocks noChangeAspect="1" noChangeArrowheads="1"/>
          </p:cNvPicPr>
          <p:nvPr/>
        </p:nvPicPr>
        <p:blipFill>
          <a:blip r:embed="rId3" cstate="print"/>
          <a:srcRect/>
          <a:stretch>
            <a:fillRect/>
          </a:stretch>
        </p:blipFill>
        <p:spPr bwMode="auto">
          <a:xfrm>
            <a:off x="362308" y="388881"/>
            <a:ext cx="526111" cy="394687"/>
          </a:xfrm>
          <a:prstGeom prst="rect">
            <a:avLst/>
          </a:prstGeom>
          <a:noFill/>
        </p:spPr>
      </p:pic>
    </p:spTree>
    <p:extLst>
      <p:ext uri="{BB962C8B-B14F-4D97-AF65-F5344CB8AC3E}">
        <p14:creationId xmlns:p14="http://schemas.microsoft.com/office/powerpoint/2010/main" val="49657255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System Center Configuration Manager </a:t>
            </a:r>
            <a:r>
              <a:rPr lang="en-US" dirty="0" err="1" smtClean="0"/>
              <a:t>v.Next</a:t>
            </a:r>
            <a:r>
              <a:rPr lang="en-US" dirty="0" smtClean="0"/>
              <a:t>: </a:t>
            </a:r>
            <a:r>
              <a:rPr lang="en-US" dirty="0" smtClean="0"/>
              <a:t>Migration from Configuration Manager 2007</a:t>
            </a:r>
            <a:endParaRPr lang="en-US" dirty="0"/>
          </a:p>
        </p:txBody>
      </p:sp>
      <p:sp>
        <p:nvSpPr>
          <p:cNvPr id="3" name="Subtitle 2"/>
          <p:cNvSpPr>
            <a:spLocks noGrp="1"/>
          </p:cNvSpPr>
          <p:nvPr>
            <p:ph type="subTitle" idx="1"/>
          </p:nvPr>
        </p:nvSpPr>
        <p:spPr/>
        <p:txBody>
          <a:bodyPr/>
          <a:lstStyle/>
          <a:p>
            <a:r>
              <a:rPr lang="en-US" smtClean="0">
                <a:gradFill>
                  <a:gsLst>
                    <a:gs pos="0">
                      <a:schemeClr val="tx1"/>
                    </a:gs>
                    <a:gs pos="100000">
                      <a:schemeClr val="tx1"/>
                    </a:gs>
                  </a:gsLst>
                  <a:lin ang="5400000" scaled="0"/>
                </a:gradFill>
              </a:rPr>
              <a:t>Wally </a:t>
            </a:r>
            <a:r>
              <a:rPr lang="en-US" dirty="0" smtClean="0">
                <a:gradFill>
                  <a:gsLst>
                    <a:gs pos="0">
                      <a:schemeClr val="tx1"/>
                    </a:gs>
                    <a:gs pos="100000">
                      <a:schemeClr val="tx1"/>
                    </a:gs>
                  </a:gsLst>
                  <a:lin ang="5400000" scaled="0"/>
                </a:gradFill>
              </a:rPr>
              <a:t>Mead, Senior Program Manager</a:t>
            </a:r>
          </a:p>
          <a:p>
            <a:r>
              <a:rPr lang="en-US" dirty="0" smtClean="0">
                <a:gradFill>
                  <a:gsLst>
                    <a:gs pos="0">
                      <a:schemeClr val="tx1"/>
                    </a:gs>
                    <a:gs pos="100000">
                      <a:schemeClr val="tx1"/>
                    </a:gs>
                  </a:gsLst>
                  <a:lin ang="5400000" scaled="0"/>
                </a:gradFill>
              </a:rPr>
              <a:t>Microsoft Corporation</a:t>
            </a:r>
            <a:endParaRPr lang="en-US" dirty="0">
              <a:gradFill>
                <a:gsLst>
                  <a:gs pos="0">
                    <a:schemeClr val="tx1"/>
                  </a:gs>
                  <a:gs pos="10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Inventory &amp; Compliance data</a:t>
            </a:r>
            <a:endParaRPr lang="en-US" dirty="0"/>
          </a:p>
        </p:txBody>
      </p:sp>
      <p:sp>
        <p:nvSpPr>
          <p:cNvPr id="3" name="Text Placeholder 2"/>
          <p:cNvSpPr>
            <a:spLocks noGrp="1"/>
          </p:cNvSpPr>
          <p:nvPr>
            <p:ph type="body" sz="quarter" idx="10"/>
          </p:nvPr>
        </p:nvSpPr>
        <p:spPr>
          <a:xfrm>
            <a:off x="507868" y="1447799"/>
            <a:ext cx="11173090" cy="2628412"/>
          </a:xfrm>
        </p:spPr>
        <p:txBody>
          <a:bodyPr/>
          <a:lstStyle/>
          <a:p>
            <a:r>
              <a:rPr lang="en-US" dirty="0" smtClean="0"/>
              <a:t>Recreated when clients start reporting into </a:t>
            </a:r>
            <a:r>
              <a:rPr lang="en-US" dirty="0" err="1" smtClean="0"/>
              <a:t>ConfigMgr</a:t>
            </a:r>
            <a:r>
              <a:rPr lang="en-US" dirty="0" smtClean="0"/>
              <a:t> </a:t>
            </a:r>
            <a:r>
              <a:rPr lang="en-US" dirty="0" err="1" smtClean="0"/>
              <a:t>v.Next</a:t>
            </a:r>
            <a:r>
              <a:rPr lang="en-US" dirty="0" smtClean="0"/>
              <a:t> environment</a:t>
            </a:r>
          </a:p>
          <a:p>
            <a:pPr lvl="1"/>
            <a:r>
              <a:rPr lang="en-US" dirty="0" smtClean="0"/>
              <a:t>Reduce network/server load by using phased approach of re-assigning clients to the new hierarchy</a:t>
            </a:r>
          </a:p>
          <a:p>
            <a:pPr lvl="1"/>
            <a:r>
              <a:rPr lang="en-US" dirty="0" smtClean="0"/>
              <a:t>Retain </a:t>
            </a:r>
            <a:r>
              <a:rPr lang="en-US" dirty="0" err="1" smtClean="0"/>
              <a:t>ConfigMgr</a:t>
            </a:r>
            <a:r>
              <a:rPr lang="en-US" dirty="0" smtClean="0"/>
              <a:t> 2007 data</a:t>
            </a:r>
          </a:p>
          <a:p>
            <a:pPr lvl="2"/>
            <a:r>
              <a:rPr lang="en-US" dirty="0" smtClean="0"/>
              <a:t>Use SQL Reporting Services</a:t>
            </a:r>
            <a:endParaRPr lang="en-US" dirty="0"/>
          </a:p>
        </p:txBody>
      </p:sp>
      <p:grpSp>
        <p:nvGrpSpPr>
          <p:cNvPr id="4" name="Group 18"/>
          <p:cNvGrpSpPr/>
          <p:nvPr/>
        </p:nvGrpSpPr>
        <p:grpSpPr>
          <a:xfrm>
            <a:off x="359654" y="370276"/>
            <a:ext cx="537496" cy="403227"/>
            <a:chOff x="2286000" y="3962400"/>
            <a:chExt cx="990600" cy="990600"/>
          </a:xfrm>
        </p:grpSpPr>
        <p:pic>
          <p:nvPicPr>
            <p:cNvPr id="5"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2286000" y="3962400"/>
              <a:ext cx="990600" cy="990600"/>
            </a:xfrm>
            <a:prstGeom prst="rect">
              <a:avLst/>
            </a:prstGeom>
            <a:noFill/>
          </p:spPr>
        </p:pic>
        <p:pic>
          <p:nvPicPr>
            <p:cNvPr id="6" name="Picture 5" descr="C:\Users\davidra\Documents\ClipArtforPowerpoint\DVD_ART36\Artwork_Imagery\Icons - Illustrations\_ xMAC STYLE\database.png"/>
            <p:cNvPicPr>
              <a:picLocks noChangeAspect="1" noChangeArrowheads="1"/>
            </p:cNvPicPr>
            <p:nvPr/>
          </p:nvPicPr>
          <p:blipFill>
            <a:blip r:embed="rId4" cstate="print"/>
            <a:srcRect/>
            <a:stretch>
              <a:fillRect/>
            </a:stretch>
          </p:blipFill>
          <p:spPr bwMode="auto">
            <a:xfrm>
              <a:off x="2667000" y="4419600"/>
              <a:ext cx="396721" cy="523875"/>
            </a:xfrm>
            <a:prstGeom prst="rect">
              <a:avLst/>
            </a:prstGeom>
            <a:noFill/>
          </p:spPr>
        </p:pic>
      </p:grpSp>
    </p:spTree>
    <p:extLst>
      <p:ext uri="{BB962C8B-B14F-4D97-AF65-F5344CB8AC3E}">
        <p14:creationId xmlns:p14="http://schemas.microsoft.com/office/powerpoint/2010/main" val="194290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Process Review</a:t>
            </a:r>
            <a:endParaRPr lang="en-US" dirty="0"/>
          </a:p>
        </p:txBody>
      </p:sp>
      <p:sp>
        <p:nvSpPr>
          <p:cNvPr id="3" name="Text Placeholder 2"/>
          <p:cNvSpPr>
            <a:spLocks noGrp="1"/>
          </p:cNvSpPr>
          <p:nvPr>
            <p:ph type="body" sz="quarter" idx="10"/>
          </p:nvPr>
        </p:nvSpPr>
        <p:spPr>
          <a:xfrm>
            <a:off x="507868" y="1447801"/>
            <a:ext cx="11173090" cy="4013407"/>
          </a:xfrm>
        </p:spPr>
        <p:txBody>
          <a:bodyPr/>
          <a:lstStyle/>
          <a:p>
            <a:r>
              <a:rPr lang="en-US" sz="3700" dirty="0"/>
              <a:t>Define Primary Site Mappings top-down</a:t>
            </a:r>
          </a:p>
          <a:p>
            <a:r>
              <a:rPr lang="en-US" sz="3700" dirty="0"/>
              <a:t>Migrate objects top-down</a:t>
            </a:r>
          </a:p>
          <a:p>
            <a:r>
              <a:rPr lang="en-US" sz="3700" dirty="0"/>
              <a:t>Migrate clients  </a:t>
            </a:r>
          </a:p>
          <a:p>
            <a:r>
              <a:rPr lang="en-US" sz="3700" dirty="0"/>
              <a:t>Use Decommission Site action when done with a Configuration Manager 2007 site</a:t>
            </a:r>
          </a:p>
          <a:p>
            <a:pPr lvl="1"/>
            <a:r>
              <a:rPr lang="en-US" sz="3200" dirty="0"/>
              <a:t>Stops the recurring sync between sites</a:t>
            </a:r>
          </a:p>
          <a:p>
            <a:pPr lvl="1"/>
            <a:r>
              <a:rPr lang="en-US" sz="3200" dirty="0"/>
              <a:t>Performed bottom up starting with child primary site</a:t>
            </a:r>
          </a:p>
        </p:txBody>
      </p:sp>
    </p:spTree>
    <p:extLst>
      <p:ext uri="{BB962C8B-B14F-4D97-AF65-F5344CB8AC3E}">
        <p14:creationId xmlns:p14="http://schemas.microsoft.com/office/powerpoint/2010/main" val="270607481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1948943" y="1905000"/>
            <a:ext cx="10239882" cy="738664"/>
          </a:xfrm>
        </p:spPr>
        <p:txBody>
          <a:bodyPr/>
          <a:lstStyle/>
          <a:p>
            <a:r>
              <a:rPr lang="en-US" sz="5300" dirty="0"/>
              <a:t>Customer Profiles</a:t>
            </a:r>
            <a:endParaRPr lang="en-US" sz="5300" dirty="0"/>
          </a:p>
        </p:txBody>
      </p:sp>
      <p:sp>
        <p:nvSpPr>
          <p:cNvPr id="5" name="Subtitle 4"/>
          <p:cNvSpPr>
            <a:spLocks noGrp="1"/>
          </p:cNvSpPr>
          <p:nvPr>
            <p:ph type="subTitle" idx="4294967295"/>
          </p:nvPr>
        </p:nvSpPr>
        <p:spPr>
          <a:xfrm>
            <a:off x="1948943" y="2723752"/>
            <a:ext cx="10239882" cy="443198"/>
          </a:xfrm>
        </p:spPr>
        <p:txBody>
          <a:bodyPr/>
          <a:lstStyle/>
          <a:p>
            <a:r>
              <a:rPr lang="en-US" dirty="0" smtClean="0"/>
              <a:t>Migration Examples</a:t>
            </a:r>
            <a:endParaRPr lang="en-US" dirty="0"/>
          </a:p>
        </p:txBody>
      </p:sp>
    </p:spTree>
    <p:extLst>
      <p:ext uri="{BB962C8B-B14F-4D97-AF65-F5344CB8AC3E}">
        <p14:creationId xmlns:p14="http://schemas.microsoft.com/office/powerpoint/2010/main" val="74613816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Profile #1</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923260844"/>
              </p:ext>
            </p:extLst>
          </p:nvPr>
        </p:nvGraphicFramePr>
        <p:xfrm>
          <a:off x="655609" y="2514600"/>
          <a:ext cx="10921042" cy="2773680"/>
        </p:xfrm>
        <a:graphic>
          <a:graphicData uri="http://schemas.openxmlformats.org/drawingml/2006/table">
            <a:tbl>
              <a:tblPr firstRow="1" bandRow="1">
                <a:tableStyleId>{93296810-A885-4BE3-A3E7-6D5BEEA58F35}</a:tableStyleId>
              </a:tblPr>
              <a:tblGrid>
                <a:gridCol w="3620946"/>
                <a:gridCol w="7300096"/>
              </a:tblGrid>
              <a:tr h="375920">
                <a:tc>
                  <a:txBody>
                    <a:bodyPr/>
                    <a:lstStyle/>
                    <a:p>
                      <a:r>
                        <a:rPr lang="en-US" sz="1900" b="1" dirty="0" smtClean="0"/>
                        <a:t>Profile Item</a:t>
                      </a:r>
                      <a:endParaRPr lang="en-US" sz="1900" b="1" dirty="0"/>
                    </a:p>
                  </a:txBody>
                  <a:tcPr marL="121888" marR="121888">
                    <a:solidFill>
                      <a:schemeClr val="accent2">
                        <a:lumMod val="75000"/>
                      </a:schemeClr>
                    </a:solidFill>
                  </a:tcPr>
                </a:tc>
                <a:tc>
                  <a:txBody>
                    <a:bodyPr/>
                    <a:lstStyle/>
                    <a:p>
                      <a:r>
                        <a:rPr lang="en-US" sz="1900" b="1" dirty="0" smtClean="0"/>
                        <a:t>Hierarchy Design Impacts</a:t>
                      </a:r>
                      <a:endParaRPr lang="en-US" sz="1900" b="1" dirty="0"/>
                    </a:p>
                  </a:txBody>
                  <a:tcPr marL="121888" marR="121888">
                    <a:solidFill>
                      <a:schemeClr val="accent2">
                        <a:lumMod val="75000"/>
                      </a:schemeClr>
                    </a:solidFill>
                  </a:tcPr>
                </a:tc>
              </a:tr>
              <a:tr h="660400">
                <a:tc>
                  <a:txBody>
                    <a:bodyPr/>
                    <a:lstStyle/>
                    <a:p>
                      <a:r>
                        <a:rPr lang="en-US" sz="1900" b="1" dirty="0" smtClean="0"/>
                        <a:t>Company</a:t>
                      </a:r>
                      <a:r>
                        <a:rPr lang="en-US" sz="1900" b="1" baseline="0" dirty="0" smtClean="0"/>
                        <a:t> Locations</a:t>
                      </a:r>
                      <a:endParaRPr lang="en-US" sz="1900" b="1" dirty="0"/>
                    </a:p>
                  </a:txBody>
                  <a:tcPr marL="121888" marR="121888">
                    <a:solidFill>
                      <a:schemeClr val="accent2">
                        <a:lumMod val="60000"/>
                        <a:lumOff val="40000"/>
                      </a:schemeClr>
                    </a:solidFill>
                  </a:tcPr>
                </a:tc>
                <a:tc>
                  <a:txBody>
                    <a:bodyPr/>
                    <a:lstStyle/>
                    <a:p>
                      <a:r>
                        <a:rPr lang="en-US" sz="1900" b="1" dirty="0" smtClean="0"/>
                        <a:t>One campus in Minneapolis</a:t>
                      </a:r>
                      <a:r>
                        <a:rPr lang="en-US" sz="1900" b="1" baseline="0" dirty="0" smtClean="0"/>
                        <a:t> metro area and a few satellite offices</a:t>
                      </a:r>
                      <a:endParaRPr lang="en-US" sz="1900" b="1" dirty="0"/>
                    </a:p>
                  </a:txBody>
                  <a:tcPr marL="121888" marR="121888">
                    <a:solidFill>
                      <a:schemeClr val="accent2">
                        <a:lumMod val="60000"/>
                        <a:lumOff val="40000"/>
                      </a:schemeClr>
                    </a:solidFill>
                  </a:tcPr>
                </a:tc>
              </a:tr>
              <a:tr h="660400">
                <a:tc>
                  <a:txBody>
                    <a:bodyPr/>
                    <a:lstStyle/>
                    <a:p>
                      <a:r>
                        <a:rPr lang="en-US" sz="1900" b="1" dirty="0" smtClean="0"/>
                        <a:t>Administrators</a:t>
                      </a:r>
                      <a:endParaRPr lang="en-US" sz="1900" b="1" dirty="0"/>
                    </a:p>
                  </a:txBody>
                  <a:tcPr marL="121888" marR="121888">
                    <a:solidFill>
                      <a:schemeClr val="accent2">
                        <a:lumMod val="60000"/>
                        <a:lumOff val="40000"/>
                      </a:schemeClr>
                    </a:solidFill>
                  </a:tcPr>
                </a:tc>
                <a:tc>
                  <a:txBody>
                    <a:bodyPr/>
                    <a:lstStyle/>
                    <a:p>
                      <a:r>
                        <a:rPr lang="en-US" sz="1900" b="1" dirty="0" smtClean="0"/>
                        <a:t>1 administrator with other IT responsibilities, limited day-to-day use</a:t>
                      </a:r>
                      <a:endParaRPr lang="en-US" sz="1900" b="1" dirty="0"/>
                    </a:p>
                  </a:txBody>
                  <a:tcPr marL="121888" marR="121888">
                    <a:solidFill>
                      <a:schemeClr val="accent2">
                        <a:lumMod val="60000"/>
                        <a:lumOff val="40000"/>
                      </a:schemeClr>
                    </a:solidFill>
                  </a:tcPr>
                </a:tc>
              </a:tr>
              <a:tr h="375920">
                <a:tc>
                  <a:txBody>
                    <a:bodyPr/>
                    <a:lstStyle/>
                    <a:p>
                      <a:r>
                        <a:rPr lang="en-US" sz="1900" b="1" dirty="0" smtClean="0"/>
                        <a:t>System Count</a:t>
                      </a:r>
                      <a:endParaRPr lang="en-US" sz="1900" b="1" dirty="0"/>
                    </a:p>
                  </a:txBody>
                  <a:tcPr marL="121888" marR="121888">
                    <a:solidFill>
                      <a:schemeClr val="accent2">
                        <a:lumMod val="60000"/>
                        <a:lumOff val="40000"/>
                      </a:schemeClr>
                    </a:solidFill>
                  </a:tcPr>
                </a:tc>
                <a:tc>
                  <a:txBody>
                    <a:bodyPr/>
                    <a:lstStyle/>
                    <a:p>
                      <a:r>
                        <a:rPr lang="en-US" sz="1900" b="1" dirty="0" smtClean="0"/>
                        <a:t>Approximately</a:t>
                      </a:r>
                      <a:r>
                        <a:rPr lang="en-US" sz="1900" b="1" baseline="0" dirty="0" smtClean="0"/>
                        <a:t> </a:t>
                      </a:r>
                      <a:r>
                        <a:rPr lang="en-US" sz="1900" b="1" dirty="0" smtClean="0"/>
                        <a:t>5,000</a:t>
                      </a:r>
                      <a:r>
                        <a:rPr lang="en-US" sz="1900" b="1" baseline="0" dirty="0" smtClean="0"/>
                        <a:t> clients</a:t>
                      </a:r>
                      <a:endParaRPr lang="en-US" sz="1900" b="1" dirty="0"/>
                    </a:p>
                  </a:txBody>
                  <a:tcPr marL="121888" marR="121888">
                    <a:solidFill>
                      <a:schemeClr val="accent2">
                        <a:lumMod val="60000"/>
                        <a:lumOff val="40000"/>
                      </a:schemeClr>
                    </a:solidFill>
                  </a:tcPr>
                </a:tc>
              </a:tr>
              <a:tr h="660400">
                <a:tc>
                  <a:txBody>
                    <a:bodyPr/>
                    <a:lstStyle/>
                    <a:p>
                      <a:r>
                        <a:rPr lang="en-US" sz="1900" b="1" dirty="0" smtClean="0"/>
                        <a:t>Feature Set Usage</a:t>
                      </a:r>
                      <a:endParaRPr lang="en-US" sz="1900" b="1" dirty="0"/>
                    </a:p>
                  </a:txBody>
                  <a:tcPr marL="121888" marR="121888">
                    <a:solidFill>
                      <a:schemeClr val="accent2">
                        <a:lumMod val="60000"/>
                        <a:lumOff val="40000"/>
                      </a:schemeClr>
                    </a:solidFill>
                  </a:tcPr>
                </a:tc>
                <a:tc>
                  <a:txBody>
                    <a:bodyPr/>
                    <a:lstStyle/>
                    <a:p>
                      <a:r>
                        <a:rPr lang="en-US" sz="1900" b="1" dirty="0" smtClean="0"/>
                        <a:t>Hardware Inventory every 7 days, deploys software</a:t>
                      </a:r>
                      <a:r>
                        <a:rPr lang="en-US" sz="1900" b="1" baseline="0" dirty="0" smtClean="0"/>
                        <a:t> and software updates</a:t>
                      </a:r>
                      <a:endParaRPr lang="en-US" sz="1900" b="1" dirty="0"/>
                    </a:p>
                  </a:txBody>
                  <a:tcPr marL="121888" marR="121888">
                    <a:solidFill>
                      <a:schemeClr val="accent2">
                        <a:lumMod val="60000"/>
                        <a:lumOff val="40000"/>
                      </a:schemeClr>
                    </a:solidFill>
                  </a:tcPr>
                </a:tc>
              </a:tr>
            </a:tbl>
          </a:graphicData>
        </a:graphic>
      </p:graphicFrame>
      <p:sp>
        <p:nvSpPr>
          <p:cNvPr id="18" name="TextBox 17"/>
          <p:cNvSpPr txBox="1"/>
          <p:nvPr/>
        </p:nvSpPr>
        <p:spPr>
          <a:xfrm>
            <a:off x="519113" y="1447802"/>
            <a:ext cx="10665222" cy="400087"/>
          </a:xfrm>
          <a:prstGeom prst="rect">
            <a:avLst/>
          </a:prstGeom>
          <a:noFill/>
          <a:effectLst>
            <a:glow rad="228600">
              <a:schemeClr val="accent2">
                <a:satMod val="175000"/>
                <a:alpha val="40000"/>
              </a:schemeClr>
            </a:glow>
          </a:effectLst>
        </p:spPr>
        <p:txBody>
          <a:bodyPr wrap="square" lIns="121899" tIns="60949" rIns="121899" bIns="60949" rtlCol="0">
            <a:spAutoFit/>
          </a:bodyPr>
          <a:lstStyle/>
          <a:p>
            <a:r>
              <a:rPr lang="en-US" b="1" dirty="0" smtClean="0"/>
              <a:t>Infrastructure Goal:  </a:t>
            </a:r>
            <a:r>
              <a:rPr lang="en-US" b="1" dirty="0" smtClean="0">
                <a:effectLst>
                  <a:outerShdw blurRad="38100" dist="38100" dir="2700000" algn="tl">
                    <a:srgbClr val="000000">
                      <a:alpha val="43137"/>
                    </a:srgbClr>
                  </a:outerShdw>
                </a:effectLst>
              </a:rPr>
              <a:t>Minimize ConfigMgr infrastructure to support the remote office locations</a:t>
            </a:r>
            <a:r>
              <a:rPr lang="en-US"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3" name="Rectangle 2"/>
          <p:cNvSpPr/>
          <p:nvPr/>
        </p:nvSpPr>
        <p:spPr>
          <a:xfrm>
            <a:off x="7313295" y="394233"/>
            <a:ext cx="3440451" cy="400087"/>
          </a:xfrm>
          <a:prstGeom prst="rect">
            <a:avLst/>
          </a:prstGeom>
        </p:spPr>
        <p:txBody>
          <a:bodyPr wrap="none" lIns="121899" tIns="60949" rIns="121899" bIns="60949">
            <a:spAutoFit/>
          </a:bodyPr>
          <a:lstStyle/>
          <a:p>
            <a:r>
              <a:rPr lang="en-US" b="1" dirty="0">
                <a:solidFill>
                  <a:schemeClr val="tx2"/>
                </a:solidFill>
              </a:rPr>
              <a:t>“Remote office optimization”</a:t>
            </a:r>
            <a:endParaRPr lang="en-US" b="1" dirty="0"/>
          </a:p>
        </p:txBody>
      </p:sp>
    </p:spTree>
    <p:extLst>
      <p:ext uri="{BB962C8B-B14F-4D97-AF65-F5344CB8AC3E}">
        <p14:creationId xmlns:p14="http://schemas.microsoft.com/office/powerpoint/2010/main" val="104793438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a:stCxn id="21507" idx="0"/>
          </p:cNvCxnSpPr>
          <p:nvPr/>
        </p:nvCxnSpPr>
        <p:spPr>
          <a:xfrm flipH="1" flipV="1">
            <a:off x="6420220" y="1997093"/>
            <a:ext cx="1553115" cy="1172795"/>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p:nvPr>
        </p:nvSpPr>
        <p:spPr>
          <a:xfrm>
            <a:off x="507868" y="228601"/>
            <a:ext cx="11173090" cy="1107996"/>
          </a:xfrm>
        </p:spPr>
        <p:txBody>
          <a:bodyPr/>
          <a:lstStyle/>
          <a:p>
            <a:r>
              <a:rPr sz="4800" dirty="0"/>
              <a:t>Customer Profile #1 </a:t>
            </a:r>
            <a:r>
              <a:rPr lang="en-US" sz="4800" dirty="0"/>
              <a:t>–</a:t>
            </a:r>
            <a:r>
              <a:rPr sz="4800" dirty="0"/>
              <a:t> 5000 </a:t>
            </a:r>
            <a:r>
              <a:rPr lang="en-US" sz="4800" dirty="0"/>
              <a:t>clients</a:t>
            </a:r>
            <a:r>
              <a:rPr lang="en-US" sz="5300" dirty="0"/>
              <a:t/>
            </a:r>
            <a:br>
              <a:rPr lang="en-US" sz="5300" dirty="0"/>
            </a:br>
            <a:r>
              <a:rPr lang="en-US" sz="3200" dirty="0">
                <a:solidFill>
                  <a:schemeClr val="tx2"/>
                </a:solidFill>
              </a:rPr>
              <a:t>“Remote office optimization”</a:t>
            </a:r>
            <a:endParaRPr lang="en-US" sz="5300" dirty="0">
              <a:solidFill>
                <a:schemeClr val="tx2"/>
              </a:solidFill>
            </a:endParaRPr>
          </a:p>
        </p:txBody>
      </p:sp>
      <p:sp>
        <p:nvSpPr>
          <p:cNvPr id="47" name="TextBox 46"/>
          <p:cNvSpPr txBox="1"/>
          <p:nvPr/>
        </p:nvSpPr>
        <p:spPr>
          <a:xfrm>
            <a:off x="580018" y="5486400"/>
            <a:ext cx="3397363" cy="984885"/>
          </a:xfrm>
          <a:prstGeom prst="rect">
            <a:avLst/>
          </a:prstGeom>
          <a:noFill/>
        </p:spPr>
        <p:txBody>
          <a:bodyPr wrap="square" lIns="0" tIns="0" rIns="0" bIns="0" rtlCol="0">
            <a:spAutoFit/>
          </a:bodyPr>
          <a:lstStyle/>
          <a:p>
            <a:r>
              <a:rPr lang="en-US" sz="3200" dirty="0">
                <a:effectLst>
                  <a:outerShdw blurRad="38100" dist="38100" dir="2700000" algn="tl">
                    <a:srgbClr val="000000">
                      <a:alpha val="43137"/>
                    </a:srgbClr>
                  </a:outerShdw>
                </a:effectLst>
              </a:rPr>
              <a:t>Configuration</a:t>
            </a:r>
          </a:p>
          <a:p>
            <a:r>
              <a:rPr lang="en-US" sz="3200" dirty="0">
                <a:effectLst>
                  <a:outerShdw blurRad="38100" dist="38100" dir="2700000" algn="tl">
                    <a:srgbClr val="000000">
                      <a:alpha val="43137"/>
                    </a:srgbClr>
                  </a:outerShdw>
                </a:effectLst>
              </a:rPr>
              <a:t>Manager </a:t>
            </a:r>
            <a:r>
              <a:rPr lang="en-US" sz="3200" dirty="0">
                <a:solidFill>
                  <a:schemeClr val="tx2"/>
                </a:solidFill>
                <a:effectLst>
                  <a:outerShdw blurRad="38100" dist="38100" dir="2700000" algn="tl">
                    <a:srgbClr val="000000">
                      <a:alpha val="43137"/>
                    </a:srgbClr>
                  </a:outerShdw>
                </a:effectLst>
              </a:rPr>
              <a:t>2007</a:t>
            </a:r>
          </a:p>
        </p:txBody>
      </p:sp>
      <p:grpSp>
        <p:nvGrpSpPr>
          <p:cNvPr id="2" name="Group 7"/>
          <p:cNvGrpSpPr/>
          <p:nvPr/>
        </p:nvGrpSpPr>
        <p:grpSpPr>
          <a:xfrm>
            <a:off x="7310429" y="3169889"/>
            <a:ext cx="3456366" cy="1210575"/>
            <a:chOff x="5359162" y="2636485"/>
            <a:chExt cx="2592950" cy="1210575"/>
          </a:xfrm>
        </p:grpSpPr>
        <p:sp>
          <p:nvSpPr>
            <p:cNvPr id="72" name="TextBox 71"/>
            <p:cNvSpPr txBox="1"/>
            <p:nvPr/>
          </p:nvSpPr>
          <p:spPr>
            <a:xfrm>
              <a:off x="6198078" y="2636485"/>
              <a:ext cx="1754034" cy="1210575"/>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Warehouse</a:t>
              </a:r>
            </a:p>
            <a:p>
              <a:pPr marL="228560" indent="-228560">
                <a:buFont typeface="Arial" pitchFamily="34" charset="0"/>
                <a:buChar char="•"/>
              </a:pPr>
              <a:r>
                <a:rPr lang="en-US" sz="1400" dirty="0"/>
                <a:t>Secondary site (485 clients)</a:t>
              </a:r>
            </a:p>
            <a:p>
              <a:pPr marL="228560" indent="-228560">
                <a:buFont typeface="Arial" pitchFamily="34" charset="0"/>
                <a:buChar char="•"/>
              </a:pPr>
              <a:r>
                <a:rPr lang="en-US" sz="1400" dirty="0"/>
                <a:t>Manage </a:t>
              </a:r>
              <a:r>
                <a:rPr lang="en-US" sz="1400" dirty="0"/>
                <a:t>WAN</a:t>
              </a:r>
              <a:endParaRPr lang="en-US" sz="1400" dirty="0"/>
            </a:p>
            <a:p>
              <a:pPr marL="228560" indent="-228560">
                <a:buFont typeface="Arial" pitchFamily="34" charset="0"/>
                <a:buChar char="•"/>
              </a:pPr>
              <a:r>
                <a:rPr lang="en-US" sz="1400" dirty="0"/>
                <a:t>DP</a:t>
              </a: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162" y="2636485"/>
              <a:ext cx="994616" cy="83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9"/>
          <p:cNvGrpSpPr/>
          <p:nvPr/>
        </p:nvGrpSpPr>
        <p:grpSpPr>
          <a:xfrm>
            <a:off x="450376" y="2209804"/>
            <a:ext cx="2730190" cy="1184930"/>
            <a:chOff x="152400" y="1972574"/>
            <a:chExt cx="2048176" cy="1184930"/>
          </a:xfrm>
        </p:grpSpPr>
        <p:sp>
          <p:nvSpPr>
            <p:cNvPr id="68" name="TextBox 67"/>
            <p:cNvSpPr txBox="1"/>
            <p:nvPr/>
          </p:nvSpPr>
          <p:spPr>
            <a:xfrm>
              <a:off x="152400" y="1972574"/>
              <a:ext cx="1371600" cy="1184930"/>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Sales Office</a:t>
              </a:r>
            </a:p>
            <a:p>
              <a:pPr marL="228560" indent="-228560">
                <a:buFont typeface="Arial" pitchFamily="34" charset="0"/>
                <a:buChar char="•"/>
                <a:defRPr/>
              </a:pPr>
              <a:r>
                <a:rPr lang="en-US" sz="1400" dirty="0">
                  <a:latin typeface="Segoe" pitchFamily="34" charset="0"/>
                </a:rPr>
                <a:t>Only </a:t>
              </a:r>
              <a:r>
                <a:rPr lang="en-US" sz="1400" dirty="0">
                  <a:latin typeface="Segoe" pitchFamily="34" charset="0"/>
                </a:rPr>
                <a:t>15 clients</a:t>
              </a:r>
            </a:p>
            <a:p>
              <a:pPr marL="228560" indent="-228560">
                <a:buFont typeface="Arial" pitchFamily="34" charset="0"/>
                <a:buChar char="•"/>
                <a:defRPr/>
              </a:pPr>
              <a:r>
                <a:rPr lang="en-US" sz="1400" dirty="0">
                  <a:latin typeface="Segoe" pitchFamily="34" charset="0"/>
                </a:rPr>
                <a:t>Good connectivity</a:t>
              </a:r>
            </a:p>
            <a:p>
              <a:pPr marL="228560" indent="-228560">
                <a:buFont typeface="Arial" pitchFamily="34" charset="0"/>
                <a:buChar char="•"/>
                <a:defRPr/>
              </a:pPr>
              <a:r>
                <a:rPr lang="en-US" sz="1400" dirty="0">
                  <a:latin typeface="Segoe" pitchFamily="34" charset="0"/>
                </a:rPr>
                <a:t>Branch DP or </a:t>
              </a:r>
              <a:endParaRPr lang="en-US" sz="1400" dirty="0">
                <a:latin typeface="Segoe" pitchFamily="34" charset="0"/>
              </a:endParaRPr>
            </a:p>
            <a:p>
              <a:pPr marL="228560" indent="-228560">
                <a:buFont typeface="Arial" pitchFamily="34" charset="0"/>
                <a:buChar char="•"/>
                <a:defRPr/>
              </a:pPr>
              <a:r>
                <a:rPr lang="en-US" sz="1400" dirty="0" err="1">
                  <a:latin typeface="Segoe" pitchFamily="34" charset="0"/>
                </a:rPr>
                <a:t>BranchCache</a:t>
              </a:r>
              <a:r>
                <a:rPr lang="en-US" sz="1400" dirty="0">
                  <a:latin typeface="Segoe" pitchFamily="34" charset="0"/>
                </a:rPr>
                <a:t>™</a:t>
              </a:r>
            </a:p>
          </p:txBody>
        </p:sp>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2893"/>
              <a:ext cx="676576" cy="87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8"/>
          <p:cNvGrpSpPr/>
          <p:nvPr/>
        </p:nvGrpSpPr>
        <p:grpSpPr>
          <a:xfrm>
            <a:off x="5006629" y="4141492"/>
            <a:ext cx="3581129" cy="1350459"/>
            <a:chOff x="3222550" y="3684290"/>
            <a:chExt cx="2686546" cy="1350459"/>
          </a:xfrm>
        </p:grpSpPr>
        <p:sp>
          <p:nvSpPr>
            <p:cNvPr id="75" name="TextBox 74"/>
            <p:cNvSpPr txBox="1"/>
            <p:nvPr/>
          </p:nvSpPr>
          <p:spPr>
            <a:xfrm>
              <a:off x="4080296" y="3824174"/>
              <a:ext cx="1828800" cy="1210575"/>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District Office</a:t>
              </a:r>
            </a:p>
            <a:p>
              <a:pPr marL="228560" indent="-228560">
                <a:buFont typeface="Arial" pitchFamily="34" charset="0"/>
                <a:buChar char="•"/>
              </a:pPr>
              <a:r>
                <a:rPr lang="en-US" sz="1400" dirty="0"/>
                <a:t>Secondary site (1,500 clients)</a:t>
              </a:r>
            </a:p>
            <a:p>
              <a:pPr marL="228560" indent="-228560">
                <a:buFont typeface="Arial" pitchFamily="34" charset="0"/>
                <a:buChar char="•"/>
              </a:pPr>
              <a:r>
                <a:rPr lang="en-US" sz="1400" dirty="0"/>
                <a:t>Manage WAN</a:t>
              </a:r>
            </a:p>
            <a:p>
              <a:pPr marL="228560" indent="-228560">
                <a:buFont typeface="Arial" pitchFamily="34" charset="0"/>
                <a:buChar char="•"/>
              </a:pPr>
              <a:r>
                <a:rPr lang="en-US" sz="1400" dirty="0"/>
                <a:t>MP, DP, SUP, </a:t>
              </a:r>
              <a:r>
                <a:rPr lang="en-US" sz="1400" dirty="0"/>
                <a:t>PMP</a:t>
              </a:r>
              <a:endParaRPr lang="en-US" sz="1400" dirty="0"/>
            </a:p>
          </p:txBody>
        </p:sp>
        <p:pic>
          <p:nvPicPr>
            <p:cNvPr id="215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550" y="3684290"/>
              <a:ext cx="793899" cy="79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10"/>
          <p:cNvGrpSpPr/>
          <p:nvPr/>
        </p:nvGrpSpPr>
        <p:grpSpPr>
          <a:xfrm>
            <a:off x="4999212" y="916745"/>
            <a:ext cx="3431396" cy="1545559"/>
            <a:chOff x="3750383" y="916743"/>
            <a:chExt cx="2574217" cy="1545559"/>
          </a:xfrm>
        </p:grpSpPr>
        <p:pic>
          <p:nvPicPr>
            <p:cNvPr id="215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383" y="916743"/>
              <a:ext cx="836670" cy="108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4613696" y="1036284"/>
              <a:ext cx="1710904" cy="1426018"/>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Corporate Campus</a:t>
              </a:r>
            </a:p>
            <a:p>
              <a:pPr marL="228560" indent="-228560">
                <a:buFont typeface="Arial" pitchFamily="34" charset="0"/>
                <a:buChar char="•"/>
              </a:pPr>
              <a:r>
                <a:rPr lang="en-US" sz="1400" dirty="0"/>
                <a:t>Primary site (3,000 clients)</a:t>
              </a:r>
            </a:p>
            <a:p>
              <a:pPr marL="228560" indent="-228560">
                <a:buFont typeface="Arial" pitchFamily="34" charset="0"/>
                <a:buChar char="•"/>
              </a:pPr>
              <a:r>
                <a:rPr lang="en-US" sz="1400" dirty="0"/>
                <a:t>Local SQL Server</a:t>
              </a:r>
            </a:p>
            <a:p>
              <a:pPr marL="228560" indent="-228560">
                <a:buFont typeface="Arial" pitchFamily="34" charset="0"/>
                <a:buChar char="•"/>
              </a:pPr>
              <a:r>
                <a:rPr lang="en-US" sz="1400" dirty="0"/>
                <a:t>MP, DP (x2), FSP*, SLP*, SUP, SMP, </a:t>
              </a:r>
              <a:r>
                <a:rPr lang="en-US" sz="1400" dirty="0"/>
                <a:t>RP/RSP</a:t>
              </a:r>
            </a:p>
          </p:txBody>
        </p:sp>
      </p:grpSp>
      <p:cxnSp>
        <p:nvCxnSpPr>
          <p:cNvPr id="32" name="Straight Connector 31"/>
          <p:cNvCxnSpPr>
            <a:stCxn id="21512" idx="3"/>
          </p:cNvCxnSpPr>
          <p:nvPr/>
        </p:nvCxnSpPr>
        <p:spPr>
          <a:xfrm flipV="1">
            <a:off x="3180566" y="1997089"/>
            <a:ext cx="1512902" cy="739843"/>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516" idx="0"/>
          </p:cNvCxnSpPr>
          <p:nvPr/>
        </p:nvCxnSpPr>
        <p:spPr>
          <a:xfrm flipV="1">
            <a:off x="5535758" y="2116349"/>
            <a:ext cx="21085" cy="2025143"/>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3" name="Picture 3" descr="C:\Users\davidra\Documents\ClipArtforPowerpoint\DVD_ART36\Artwork_Imagery\Icons - Illustrations\_ XML ICONS\Servers SQL database computer.png"/>
          <p:cNvPicPr>
            <a:picLocks noChangeAspect="1" noChangeArrowheads="1"/>
          </p:cNvPicPr>
          <p:nvPr/>
        </p:nvPicPr>
        <p:blipFill>
          <a:blip r:embed="rId7" cstate="print"/>
          <a:srcRect/>
          <a:stretch>
            <a:fillRect/>
          </a:stretch>
        </p:blipFill>
        <p:spPr bwMode="auto">
          <a:xfrm>
            <a:off x="8038693" y="1445483"/>
            <a:ext cx="617622" cy="685800"/>
          </a:xfrm>
          <a:prstGeom prst="rect">
            <a:avLst/>
          </a:prstGeom>
          <a:noFill/>
        </p:spPr>
      </p:pic>
      <p:pic>
        <p:nvPicPr>
          <p:cNvPr id="24" name="Picture 5" descr="C:\Users\davidra\Documents\ClipArtforPowerpoint\DVD_ART36\Artwork_Imagery\Icons - Illustrations\_ XML ICONS\Servers computer.png"/>
          <p:cNvPicPr>
            <a:picLocks noChangeAspect="1" noChangeArrowheads="1"/>
          </p:cNvPicPr>
          <p:nvPr/>
        </p:nvPicPr>
        <p:blipFill>
          <a:blip r:embed="rId8" cstate="print"/>
          <a:srcRect/>
          <a:stretch>
            <a:fillRect/>
          </a:stretch>
        </p:blipFill>
        <p:spPr bwMode="auto">
          <a:xfrm>
            <a:off x="10258930" y="3496892"/>
            <a:ext cx="619736" cy="685800"/>
          </a:xfrm>
          <a:prstGeom prst="rect">
            <a:avLst/>
          </a:prstGeom>
          <a:noFill/>
        </p:spPr>
      </p:pic>
      <p:pic>
        <p:nvPicPr>
          <p:cNvPr id="25" name="Picture 5" descr="C:\Users\davidra\Documents\ClipArtforPowerpoint\DVD_ART36\Artwork_Imagery\Icons - Illustrations\_ XML ICONS\Servers computer.png"/>
          <p:cNvPicPr>
            <a:picLocks noChangeAspect="1" noChangeArrowheads="1"/>
          </p:cNvPicPr>
          <p:nvPr/>
        </p:nvPicPr>
        <p:blipFill>
          <a:blip r:embed="rId8" cstate="print"/>
          <a:srcRect/>
          <a:stretch>
            <a:fillRect/>
          </a:stretch>
        </p:blipFill>
        <p:spPr bwMode="auto">
          <a:xfrm>
            <a:off x="8038693" y="4715595"/>
            <a:ext cx="619736" cy="685800"/>
          </a:xfrm>
          <a:prstGeom prst="rect">
            <a:avLst/>
          </a:prstGeom>
          <a:noFill/>
        </p:spPr>
      </p:pic>
      <p:pic>
        <p:nvPicPr>
          <p:cNvPr id="26" name="Picture 23" descr="C:\Users\jeffwe\AppData\Local\Microsoft\Windows\Temporary Internet Files\Content.IE5\CYY0SPKR\MCj04315760000[1].png"/>
          <p:cNvPicPr>
            <a:picLocks noChangeAspect="1" noChangeArrowheads="1"/>
          </p:cNvPicPr>
          <p:nvPr/>
        </p:nvPicPr>
        <p:blipFill>
          <a:blip r:embed="rId9" cstate="print"/>
          <a:srcRect/>
          <a:stretch>
            <a:fillRect/>
          </a:stretch>
        </p:blipFill>
        <p:spPr bwMode="auto">
          <a:xfrm>
            <a:off x="1816825" y="2679923"/>
            <a:ext cx="711015" cy="538445"/>
          </a:xfrm>
          <a:prstGeom prst="rect">
            <a:avLst/>
          </a:prstGeom>
          <a:noFill/>
          <a:ln w="9525">
            <a:noFill/>
            <a:miter lim="800000"/>
            <a:headEnd/>
            <a:tailEnd/>
          </a:ln>
        </p:spPr>
      </p:pic>
    </p:spTree>
    <p:extLst>
      <p:ext uri="{BB962C8B-B14F-4D97-AF65-F5344CB8AC3E}">
        <p14:creationId xmlns:p14="http://schemas.microsoft.com/office/powerpoint/2010/main" val="401131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507868" y="228601"/>
            <a:ext cx="11173090" cy="1107996"/>
          </a:xfrm>
        </p:spPr>
        <p:txBody>
          <a:bodyPr/>
          <a:lstStyle/>
          <a:p>
            <a:r>
              <a:rPr sz="4800" dirty="0"/>
              <a:t>Customer Profile #1 </a:t>
            </a:r>
            <a:r>
              <a:rPr lang="en-US" sz="4800" dirty="0"/>
              <a:t>–</a:t>
            </a:r>
            <a:r>
              <a:rPr sz="4800" dirty="0"/>
              <a:t> 5000 </a:t>
            </a:r>
            <a:r>
              <a:rPr lang="en-US" sz="4800" dirty="0"/>
              <a:t>clients</a:t>
            </a:r>
            <a:r>
              <a:rPr lang="en-US" sz="5300" dirty="0"/>
              <a:t/>
            </a:r>
            <a:br>
              <a:rPr lang="en-US" sz="5300" dirty="0"/>
            </a:br>
            <a:r>
              <a:rPr lang="en-US" sz="3200" dirty="0">
                <a:solidFill>
                  <a:schemeClr val="tx2"/>
                </a:solidFill>
              </a:rPr>
              <a:t>“Remote office optimization”</a:t>
            </a:r>
            <a:endParaRPr lang="en-US" sz="5300" dirty="0">
              <a:solidFill>
                <a:schemeClr val="tx2"/>
              </a:solidFill>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429" y="3169889"/>
            <a:ext cx="1325809" cy="83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700" y="2300119"/>
            <a:ext cx="901866" cy="87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6631" y="4141493"/>
            <a:ext cx="1058256" cy="79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210" y="916743"/>
            <a:ext cx="1115269" cy="108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Straight Connector 31"/>
          <p:cNvCxnSpPr>
            <a:stCxn id="21512" idx="3"/>
          </p:cNvCxnSpPr>
          <p:nvPr/>
        </p:nvCxnSpPr>
        <p:spPr>
          <a:xfrm flipV="1">
            <a:off x="3180566" y="1997089"/>
            <a:ext cx="1512902" cy="739843"/>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516" idx="0"/>
          </p:cNvCxnSpPr>
          <p:nvPr/>
        </p:nvCxnSpPr>
        <p:spPr>
          <a:xfrm flipV="1">
            <a:off x="5535758" y="2116349"/>
            <a:ext cx="21085" cy="2025143"/>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507" idx="0"/>
          </p:cNvCxnSpPr>
          <p:nvPr/>
        </p:nvCxnSpPr>
        <p:spPr>
          <a:xfrm flipH="1" flipV="1">
            <a:off x="6420220" y="1997093"/>
            <a:ext cx="1553115" cy="1172795"/>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26"/>
          <p:cNvGrpSpPr/>
          <p:nvPr/>
        </p:nvGrpSpPr>
        <p:grpSpPr>
          <a:xfrm>
            <a:off x="885826" y="5560864"/>
            <a:ext cx="4462722" cy="803649"/>
            <a:chOff x="1887538" y="4243388"/>
            <a:chExt cx="3844464" cy="888592"/>
          </a:xfrm>
        </p:grpSpPr>
        <p:pic>
          <p:nvPicPr>
            <p:cNvPr id="28" name="Picture 3" descr="\\eventsql\dvd\Online_ART\DVD_ART35\Logos\System Center Configuration Manager\System Center Configuration Manager logo rev.png"/>
            <p:cNvPicPr>
              <a:picLocks noChangeAspect="1" noChangeArrowheads="1"/>
            </p:cNvPicPr>
            <p:nvPr/>
          </p:nvPicPr>
          <p:blipFill>
            <a:blip r:embed="rId7"/>
            <a:srcRect/>
            <a:stretch>
              <a:fillRect/>
            </a:stretch>
          </p:blipFill>
          <p:spPr bwMode="auto">
            <a:xfrm>
              <a:off x="1887538" y="4243388"/>
              <a:ext cx="3193811" cy="862012"/>
            </a:xfrm>
            <a:prstGeom prst="rect">
              <a:avLst/>
            </a:prstGeom>
            <a:noFill/>
          </p:spPr>
        </p:pic>
        <p:sp>
          <p:nvSpPr>
            <p:cNvPr id="29" name="TextBox 28"/>
            <p:cNvSpPr txBox="1"/>
            <p:nvPr/>
          </p:nvSpPr>
          <p:spPr>
            <a:xfrm>
              <a:off x="5095248" y="4805285"/>
              <a:ext cx="636754" cy="326695"/>
            </a:xfrm>
            <a:prstGeom prst="rect">
              <a:avLst/>
            </a:prstGeom>
            <a:noFill/>
          </p:spPr>
          <p:txBody>
            <a:bodyPr wrap="none" lIns="0" tIns="0" rIns="0" bIns="0" rtlCol="0">
              <a:spAutoFit/>
            </a:bodyPr>
            <a:lstStyle/>
            <a:p>
              <a:pPr>
                <a:lnSpc>
                  <a:spcPct val="90000"/>
                </a:lnSpc>
              </a:pPr>
              <a:r>
                <a:rPr lang="en-US" sz="2100" dirty="0" err="1">
                  <a:solidFill>
                    <a:srgbClr val="FBFBFB"/>
                  </a:solidFill>
                  <a:effectLst>
                    <a:outerShdw blurRad="38100" dist="38100" dir="2700000" algn="tl">
                      <a:srgbClr val="000000">
                        <a:alpha val="43137"/>
                      </a:srgbClr>
                    </a:outerShdw>
                  </a:effectLst>
                  <a:latin typeface="Segoe UI" pitchFamily="34" charset="0"/>
                  <a:cs typeface="Segoe UI" pitchFamily="34" charset="0"/>
                </a:rPr>
                <a:t>v</a:t>
              </a:r>
              <a:r>
                <a:rPr lang="en-US" sz="2100" dirty="0" err="1">
                  <a:solidFill>
                    <a:srgbClr val="FBFBFB"/>
                  </a:solidFill>
                  <a:effectLst>
                    <a:outerShdw blurRad="38100" dist="38100" dir="2700000" algn="tl">
                      <a:srgbClr val="000000">
                        <a:alpha val="43137"/>
                      </a:srgbClr>
                    </a:outerShdw>
                  </a:effectLst>
                  <a:latin typeface="Segoe UI" pitchFamily="34" charset="0"/>
                  <a:cs typeface="Segoe UI" pitchFamily="34" charset="0"/>
                </a:rPr>
                <a:t>.Next</a:t>
              </a:r>
              <a:endParaRPr lang="en-US" sz="2100" dirty="0">
                <a:solidFill>
                  <a:srgbClr val="FBFBFB"/>
                </a:solidFill>
                <a:effectLst>
                  <a:outerShdw blurRad="38100" dist="38100" dir="2700000" algn="tl">
                    <a:srgbClr val="000000">
                      <a:alpha val="43137"/>
                    </a:srgbClr>
                  </a:outerShdw>
                </a:effectLst>
                <a:latin typeface="Segoe UI" pitchFamily="34" charset="0"/>
                <a:cs typeface="Segoe UI" pitchFamily="34" charset="0"/>
              </a:endParaRPr>
            </a:p>
          </p:txBody>
        </p:sp>
      </p:grpSp>
      <p:grpSp>
        <p:nvGrpSpPr>
          <p:cNvPr id="3" name="Group 1"/>
          <p:cNvGrpSpPr/>
          <p:nvPr/>
        </p:nvGrpSpPr>
        <p:grpSpPr>
          <a:xfrm>
            <a:off x="6149990" y="1036286"/>
            <a:ext cx="2753349" cy="1426017"/>
            <a:chOff x="4613696" y="1036285"/>
            <a:chExt cx="2065551" cy="1426017"/>
          </a:xfrm>
        </p:grpSpPr>
        <p:sp>
          <p:nvSpPr>
            <p:cNvPr id="13" name="TextBox 12"/>
            <p:cNvSpPr txBox="1"/>
            <p:nvPr/>
          </p:nvSpPr>
          <p:spPr>
            <a:xfrm>
              <a:off x="4613696" y="1036285"/>
              <a:ext cx="1710904" cy="1426017"/>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Corporate Campus</a:t>
              </a:r>
            </a:p>
            <a:p>
              <a:pPr marL="228560" indent="-228560">
                <a:buFont typeface="Arial" pitchFamily="34" charset="0"/>
                <a:buChar char="•"/>
              </a:pPr>
              <a:r>
                <a:rPr lang="en-US" sz="1400" dirty="0"/>
                <a:t>Primary site (3,000 clients)</a:t>
              </a:r>
            </a:p>
            <a:p>
              <a:pPr marL="228560" indent="-228560">
                <a:buFont typeface="Arial" pitchFamily="34" charset="0"/>
                <a:buChar char="•"/>
              </a:pPr>
              <a:r>
                <a:rPr lang="en-US" sz="1400" dirty="0"/>
                <a:t>Local SQL Server</a:t>
              </a:r>
            </a:p>
            <a:p>
              <a:pPr marL="228560" indent="-228560">
                <a:buFont typeface="Arial" pitchFamily="34" charset="0"/>
                <a:buChar char="•"/>
              </a:pPr>
              <a:r>
                <a:rPr lang="en-US" sz="1400" dirty="0"/>
                <a:t>MP, DP (x2), FSP*, SLP*, SUP</a:t>
              </a:r>
              <a:r>
                <a:rPr lang="en-US" sz="1400" dirty="0"/>
                <a:t>, RP/RSP</a:t>
              </a:r>
            </a:p>
          </p:txBody>
        </p:sp>
        <p:grpSp>
          <p:nvGrpSpPr>
            <p:cNvPr id="4" name="Group 64"/>
            <p:cNvGrpSpPr/>
            <p:nvPr/>
          </p:nvGrpSpPr>
          <p:grpSpPr>
            <a:xfrm>
              <a:off x="6060122" y="1490988"/>
              <a:ext cx="619125" cy="619609"/>
              <a:chOff x="3223305" y="3276600"/>
              <a:chExt cx="990600" cy="990600"/>
            </a:xfrm>
          </p:grpSpPr>
          <p:pic>
            <p:nvPicPr>
              <p:cNvPr id="18"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3223305" y="3276600"/>
                <a:ext cx="990600" cy="990600"/>
              </a:xfrm>
              <a:prstGeom prst="rect">
                <a:avLst/>
              </a:prstGeom>
              <a:noFill/>
            </p:spPr>
          </p:pic>
          <p:pic>
            <p:nvPicPr>
              <p:cNvPr id="19" name="Picture 3" descr="C:\Users\davidra\Documents\ClipArtforPowerpoint\DVD_ART36\Artwork_Imagery\Icons - Illustrations\_ WINDOWS SERVER ICONS\Misc\Database cylinder.png"/>
              <p:cNvPicPr>
                <a:picLocks noChangeAspect="1" noChangeArrowheads="1"/>
              </p:cNvPicPr>
              <p:nvPr/>
            </p:nvPicPr>
            <p:blipFill>
              <a:blip r:embed="rId9"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grpSp>
      <p:grpSp>
        <p:nvGrpSpPr>
          <p:cNvPr id="5" name="Group 2"/>
          <p:cNvGrpSpPr/>
          <p:nvPr/>
        </p:nvGrpSpPr>
        <p:grpSpPr>
          <a:xfrm>
            <a:off x="450376" y="2209804"/>
            <a:ext cx="2730190" cy="1184930"/>
            <a:chOff x="337870" y="2209800"/>
            <a:chExt cx="2048176" cy="1184930"/>
          </a:xfrm>
        </p:grpSpPr>
        <p:grpSp>
          <p:nvGrpSpPr>
            <p:cNvPr id="6" name="Group 19"/>
            <p:cNvGrpSpPr/>
            <p:nvPr/>
          </p:nvGrpSpPr>
          <p:grpSpPr>
            <a:xfrm>
              <a:off x="337870" y="2209800"/>
              <a:ext cx="2048176" cy="1184930"/>
              <a:chOff x="152400" y="1972574"/>
              <a:chExt cx="2048176" cy="1184930"/>
            </a:xfrm>
          </p:grpSpPr>
          <p:sp>
            <p:nvSpPr>
              <p:cNvPr id="21" name="TextBox 20"/>
              <p:cNvSpPr txBox="1"/>
              <p:nvPr/>
            </p:nvSpPr>
            <p:spPr>
              <a:xfrm>
                <a:off x="152400" y="1972574"/>
                <a:ext cx="1371600" cy="1184930"/>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Sales Office</a:t>
                </a:r>
              </a:p>
              <a:p>
                <a:pPr marL="228560" indent="-228560">
                  <a:buFont typeface="Arial" pitchFamily="34" charset="0"/>
                  <a:buChar char="•"/>
                  <a:defRPr/>
                </a:pPr>
                <a:r>
                  <a:rPr lang="en-US" sz="1400" dirty="0">
                    <a:latin typeface="Segoe" pitchFamily="34" charset="0"/>
                  </a:rPr>
                  <a:t>Only </a:t>
                </a:r>
                <a:r>
                  <a:rPr lang="en-US" sz="1400" dirty="0">
                    <a:latin typeface="Segoe" pitchFamily="34" charset="0"/>
                  </a:rPr>
                  <a:t>15 clients</a:t>
                </a:r>
              </a:p>
              <a:p>
                <a:pPr marL="228560" indent="-228560">
                  <a:buFont typeface="Arial" pitchFamily="34" charset="0"/>
                  <a:buChar char="•"/>
                  <a:defRPr/>
                </a:pPr>
                <a:r>
                  <a:rPr lang="en-US" sz="1400" dirty="0">
                    <a:latin typeface="Segoe" pitchFamily="34" charset="0"/>
                  </a:rPr>
                  <a:t>Good connectivity</a:t>
                </a:r>
              </a:p>
              <a:p>
                <a:pPr marL="228560" indent="-228560">
                  <a:buFont typeface="Arial" pitchFamily="34" charset="0"/>
                  <a:buChar char="•"/>
                  <a:defRPr/>
                </a:pPr>
                <a:r>
                  <a:rPr lang="en-US" sz="1400" dirty="0">
                    <a:latin typeface="Segoe" pitchFamily="34" charset="0"/>
                  </a:rPr>
                  <a:t>Branch DP or </a:t>
                </a:r>
                <a:endParaRPr lang="en-US" sz="1400" dirty="0">
                  <a:latin typeface="Segoe" pitchFamily="34" charset="0"/>
                </a:endParaRPr>
              </a:p>
              <a:p>
                <a:pPr marL="228560" indent="-228560">
                  <a:buFont typeface="Arial" pitchFamily="34" charset="0"/>
                  <a:buChar char="•"/>
                  <a:defRPr/>
                </a:pPr>
                <a:r>
                  <a:rPr lang="en-US" sz="1400" dirty="0" err="1">
                    <a:latin typeface="Segoe" pitchFamily="34" charset="0"/>
                  </a:rPr>
                  <a:t>BranchCache</a:t>
                </a:r>
                <a:r>
                  <a:rPr lang="en-US" sz="1400" dirty="0">
                    <a:latin typeface="Segoe" pitchFamily="34" charset="0"/>
                  </a:rPr>
                  <a:t>™</a:t>
                </a:r>
              </a:p>
            </p:txBody>
          </p:sp>
          <p:pic>
            <p:nvPicPr>
              <p:cNvPr id="2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2893"/>
                <a:ext cx="676576" cy="87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3" name="Picture 23" descr="C:\Users\jeffwe\AppData\Local\Microsoft\Windows\Temporary Internet Files\Content.IE5\CYY0SPKR\MCj04315760000[1].png"/>
            <p:cNvPicPr>
              <a:picLocks noChangeAspect="1" noChangeArrowheads="1"/>
            </p:cNvPicPr>
            <p:nvPr/>
          </p:nvPicPr>
          <p:blipFill>
            <a:blip r:embed="rId10" cstate="print"/>
            <a:srcRect/>
            <a:stretch>
              <a:fillRect/>
            </a:stretch>
          </p:blipFill>
          <p:spPr bwMode="auto">
            <a:xfrm>
              <a:off x="1362974" y="2679920"/>
              <a:ext cx="533400" cy="538445"/>
            </a:xfrm>
            <a:prstGeom prst="rect">
              <a:avLst/>
            </a:prstGeom>
            <a:noFill/>
            <a:ln w="9525">
              <a:noFill/>
              <a:miter lim="800000"/>
              <a:headEnd/>
              <a:tailEnd/>
            </a:ln>
          </p:spPr>
        </p:pic>
      </p:grpSp>
      <p:grpSp>
        <p:nvGrpSpPr>
          <p:cNvPr id="7" name="Group 3"/>
          <p:cNvGrpSpPr/>
          <p:nvPr/>
        </p:nvGrpSpPr>
        <p:grpSpPr>
          <a:xfrm>
            <a:off x="6149995" y="4281376"/>
            <a:ext cx="2534744" cy="1856905"/>
            <a:chOff x="4613696" y="4281374"/>
            <a:chExt cx="1901553" cy="1856906"/>
          </a:xfrm>
        </p:grpSpPr>
        <p:sp>
          <p:nvSpPr>
            <p:cNvPr id="24" name="TextBox 23"/>
            <p:cNvSpPr txBox="1"/>
            <p:nvPr/>
          </p:nvSpPr>
          <p:spPr>
            <a:xfrm>
              <a:off x="4613696" y="4281374"/>
              <a:ext cx="1828800" cy="1856906"/>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District Office</a:t>
              </a:r>
            </a:p>
            <a:p>
              <a:pPr marL="228560" indent="-228560">
                <a:buFont typeface="Arial" pitchFamily="34" charset="0"/>
                <a:buChar char="•"/>
              </a:pPr>
              <a:r>
                <a:rPr lang="en-US" sz="1400" dirty="0"/>
                <a:t>Secondary site (1,500 clients)</a:t>
              </a:r>
            </a:p>
            <a:p>
              <a:pPr marL="228560" indent="-228560">
                <a:buFont typeface="Arial" pitchFamily="34" charset="0"/>
                <a:buChar char="•"/>
              </a:pPr>
              <a:r>
                <a:rPr lang="en-US" sz="1400" dirty="0"/>
                <a:t>Manage </a:t>
              </a:r>
              <a:r>
                <a:rPr lang="en-US" sz="1400" dirty="0"/>
                <a:t>upward/downward WAN traffic</a:t>
              </a:r>
            </a:p>
            <a:p>
              <a:pPr marL="228560" indent="-228560">
                <a:buFont typeface="Arial" pitchFamily="34" charset="0"/>
                <a:buChar char="•"/>
              </a:pPr>
              <a:r>
                <a:rPr lang="en-US" sz="1400" dirty="0"/>
                <a:t>SQL Express</a:t>
              </a:r>
              <a:endParaRPr lang="en-US" sz="1400" dirty="0"/>
            </a:p>
            <a:p>
              <a:pPr marL="228560" indent="-228560">
                <a:buFont typeface="Arial" pitchFamily="34" charset="0"/>
                <a:buChar char="•"/>
              </a:pPr>
              <a:r>
                <a:rPr lang="en-US" sz="1400" dirty="0"/>
                <a:t>MP, DP, SUP, </a:t>
              </a:r>
              <a:r>
                <a:rPr lang="en-US" sz="1400" dirty="0"/>
                <a:t>PMP</a:t>
              </a:r>
              <a:endParaRPr lang="en-US" sz="1400" dirty="0"/>
            </a:p>
          </p:txBody>
        </p:sp>
        <p:pic>
          <p:nvPicPr>
            <p:cNvPr id="25" name="Picture 4" descr="C:\Users\davidra\Documents\ClipArtforPowerpoint\DVD_ART36\Artwork_Imagery\Icons - Illustrations\_ WINDOWS VISTA ICONS\VPN servers computer ras.png"/>
            <p:cNvPicPr>
              <a:picLocks noChangeAspect="1" noChangeArrowheads="1"/>
            </p:cNvPicPr>
            <p:nvPr/>
          </p:nvPicPr>
          <p:blipFill>
            <a:blip r:embed="rId11" cstate="print"/>
            <a:srcRect/>
            <a:stretch>
              <a:fillRect/>
            </a:stretch>
          </p:blipFill>
          <p:spPr bwMode="auto">
            <a:xfrm>
              <a:off x="6133951" y="4876800"/>
              <a:ext cx="381298" cy="533400"/>
            </a:xfrm>
            <a:prstGeom prst="rect">
              <a:avLst/>
            </a:prstGeom>
            <a:noFill/>
          </p:spPr>
        </p:pic>
      </p:grpSp>
      <p:grpSp>
        <p:nvGrpSpPr>
          <p:cNvPr id="8" name="Group 4"/>
          <p:cNvGrpSpPr/>
          <p:nvPr/>
        </p:nvGrpSpPr>
        <p:grpSpPr>
          <a:xfrm>
            <a:off x="8428692" y="3169889"/>
            <a:ext cx="2642824" cy="1210575"/>
            <a:chOff x="6323166" y="3169885"/>
            <a:chExt cx="1982634" cy="1210575"/>
          </a:xfrm>
        </p:grpSpPr>
        <p:sp>
          <p:nvSpPr>
            <p:cNvPr id="26" name="TextBox 25"/>
            <p:cNvSpPr txBox="1"/>
            <p:nvPr/>
          </p:nvSpPr>
          <p:spPr>
            <a:xfrm>
              <a:off x="6323166" y="3169885"/>
              <a:ext cx="1754034" cy="1210575"/>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Warehouse</a:t>
              </a:r>
            </a:p>
            <a:p>
              <a:pPr marL="228560" indent="-228560">
                <a:buFont typeface="Arial" pitchFamily="34" charset="0"/>
                <a:buChar char="•"/>
              </a:pPr>
              <a:r>
                <a:rPr lang="en-US" sz="1400" dirty="0"/>
                <a:t>Standard DP </a:t>
              </a:r>
            </a:p>
            <a:p>
              <a:pPr marL="228560" indent="-228560">
                <a:buFont typeface="Arial" pitchFamily="34" charset="0"/>
                <a:buChar char="•"/>
              </a:pPr>
              <a:r>
                <a:rPr lang="en-US" sz="1400" dirty="0"/>
                <a:t>(485 </a:t>
              </a:r>
              <a:r>
                <a:rPr lang="en-US" sz="1400" dirty="0"/>
                <a:t>clients)</a:t>
              </a:r>
            </a:p>
            <a:p>
              <a:pPr marL="228560" indent="-228560">
                <a:buFont typeface="Arial" pitchFamily="34" charset="0"/>
                <a:buChar char="•"/>
              </a:pPr>
              <a:r>
                <a:rPr lang="en-US" sz="1400" dirty="0"/>
                <a:t>Manage </a:t>
              </a:r>
              <a:r>
                <a:rPr lang="en-US" sz="1400" dirty="0"/>
                <a:t>downward flow of Content over WAN</a:t>
              </a:r>
              <a:endParaRPr lang="en-US" sz="1400" dirty="0"/>
            </a:p>
          </p:txBody>
        </p:sp>
        <p:grpSp>
          <p:nvGrpSpPr>
            <p:cNvPr id="9" name="Group 68"/>
            <p:cNvGrpSpPr/>
            <p:nvPr/>
          </p:nvGrpSpPr>
          <p:grpSpPr>
            <a:xfrm>
              <a:off x="7696200" y="3723244"/>
              <a:ext cx="609600" cy="620156"/>
              <a:chOff x="533400" y="2805531"/>
              <a:chExt cx="990600" cy="990600"/>
            </a:xfrm>
          </p:grpSpPr>
          <p:pic>
            <p:nvPicPr>
              <p:cNvPr id="31"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533400" y="2805531"/>
                <a:ext cx="990600" cy="990600"/>
              </a:xfrm>
              <a:prstGeom prst="rect">
                <a:avLst/>
              </a:prstGeom>
              <a:noFill/>
            </p:spPr>
          </p:pic>
          <p:pic>
            <p:nvPicPr>
              <p:cNvPr id="35" name="Picture 2" descr="C:\Users\davidra\Documents\ClipArtforPowerpoint\DVD_ART36\Artwork_Imagery\Icons - Illustrations\_ WINDOWS SERVER ICONS\Documents\Virtual Folder file open.png"/>
              <p:cNvPicPr>
                <a:picLocks noChangeAspect="1" noChangeArrowheads="1"/>
              </p:cNvPicPr>
              <p:nvPr/>
            </p:nvPicPr>
            <p:blipFill>
              <a:blip r:embed="rId12" cstate="print"/>
              <a:srcRect/>
              <a:stretch>
                <a:fillRect/>
              </a:stretch>
            </p:blipFill>
            <p:spPr bwMode="auto">
              <a:xfrm>
                <a:off x="990600" y="3352800"/>
                <a:ext cx="381000" cy="317500"/>
              </a:xfrm>
              <a:prstGeom prst="rect">
                <a:avLst/>
              </a:prstGeom>
              <a:noFill/>
            </p:spPr>
          </p:pic>
        </p:grpSp>
      </p:grpSp>
    </p:spTree>
    <p:extLst>
      <p:ext uri="{BB962C8B-B14F-4D97-AF65-F5344CB8AC3E}">
        <p14:creationId xmlns:p14="http://schemas.microsoft.com/office/powerpoint/2010/main" val="1565539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p:cNvSpPr/>
          <p:nvPr/>
        </p:nvSpPr>
        <p:spPr bwMode="auto">
          <a:xfrm>
            <a:off x="9929817" y="3543300"/>
            <a:ext cx="1700212" cy="1328739"/>
          </a:xfrm>
          <a:prstGeom prst="round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133" name="Rounded Rectangle 132"/>
          <p:cNvSpPr/>
          <p:nvPr/>
        </p:nvSpPr>
        <p:spPr bwMode="auto">
          <a:xfrm>
            <a:off x="5443539" y="3557588"/>
            <a:ext cx="1685924" cy="1300163"/>
          </a:xfrm>
          <a:prstGeom prst="round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130" name="Rounded Rectangle 129"/>
          <p:cNvSpPr/>
          <p:nvPr/>
        </p:nvSpPr>
        <p:spPr bwMode="auto">
          <a:xfrm>
            <a:off x="9115426" y="1057275"/>
            <a:ext cx="1928814" cy="1132115"/>
          </a:xfrm>
          <a:prstGeom prst="round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2" name="Title 1"/>
          <p:cNvSpPr>
            <a:spLocks noGrp="1"/>
          </p:cNvSpPr>
          <p:nvPr>
            <p:ph type="title"/>
          </p:nvPr>
        </p:nvSpPr>
        <p:spPr/>
        <p:txBody>
          <a:bodyPr/>
          <a:lstStyle/>
          <a:p>
            <a:r>
              <a:rPr lang="en-US" dirty="0" smtClean="0"/>
              <a:t>Customer Profile #1</a:t>
            </a:r>
            <a:endParaRPr lang="en-US" dirty="0"/>
          </a:p>
        </p:txBody>
      </p:sp>
      <p:sp>
        <p:nvSpPr>
          <p:cNvPr id="15" name="Oval 14"/>
          <p:cNvSpPr/>
          <p:nvPr/>
        </p:nvSpPr>
        <p:spPr bwMode="auto">
          <a:xfrm>
            <a:off x="5992839" y="1600200"/>
            <a:ext cx="5586545" cy="762000"/>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sp>
        <p:nvSpPr>
          <p:cNvPr id="132" name="Rounded Rectangle 131"/>
          <p:cNvSpPr/>
          <p:nvPr/>
        </p:nvSpPr>
        <p:spPr bwMode="auto">
          <a:xfrm>
            <a:off x="7686675" y="3557589"/>
            <a:ext cx="1700213" cy="1314451"/>
          </a:xfrm>
          <a:prstGeom prst="round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grpSp>
        <p:nvGrpSpPr>
          <p:cNvPr id="3" name="Group 64"/>
          <p:cNvGrpSpPr/>
          <p:nvPr/>
        </p:nvGrpSpPr>
        <p:grpSpPr>
          <a:xfrm>
            <a:off x="9271771" y="1433517"/>
            <a:ext cx="825285" cy="619609"/>
            <a:chOff x="3086100" y="3276600"/>
            <a:chExt cx="990600" cy="990600"/>
          </a:xfrm>
          <a:effectLst/>
        </p:grpSpPr>
        <p:pic>
          <p:nvPicPr>
            <p:cNvPr id="17"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3086100" y="3276600"/>
              <a:ext cx="990600" cy="990600"/>
            </a:xfrm>
            <a:prstGeom prst="rect">
              <a:avLst/>
            </a:prstGeom>
            <a:noFill/>
          </p:spPr>
        </p:pic>
        <p:pic>
          <p:nvPicPr>
            <p:cNvPr id="18" name="Picture 3" descr="C:\Users\davidra\Documents\ClipArtforPowerpoint\DVD_ART36\Artwork_Imagery\Icons - Illustrations\_ WINDOWS SERVER ICONS\Misc\Database cylinder.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sp>
        <p:nvSpPr>
          <p:cNvPr id="19" name="TextBox 18"/>
          <p:cNvSpPr txBox="1"/>
          <p:nvPr/>
        </p:nvSpPr>
        <p:spPr>
          <a:xfrm>
            <a:off x="6240172" y="714379"/>
            <a:ext cx="2539339" cy="677086"/>
          </a:xfrm>
          <a:prstGeom prst="rect">
            <a:avLst/>
          </a:prstGeom>
          <a:noFill/>
        </p:spPr>
        <p:txBody>
          <a:bodyPr wrap="square" lIns="121899" tIns="60949" rIns="121899" bIns="60949" rtlCol="0">
            <a:spAutoFit/>
          </a:bodyPr>
          <a:lstStyle/>
          <a:p>
            <a:pPr algn="ctr"/>
            <a:r>
              <a:rPr lang="en-US" dirty="0" smtClean="0"/>
              <a:t>Headquarters</a:t>
            </a:r>
          </a:p>
          <a:p>
            <a:pPr algn="ctr"/>
            <a:r>
              <a:rPr lang="en-US" dirty="0" smtClean="0"/>
              <a:t>Chicago</a:t>
            </a:r>
            <a:endParaRPr lang="en-US" dirty="0"/>
          </a:p>
        </p:txBody>
      </p:sp>
      <p:sp>
        <p:nvSpPr>
          <p:cNvPr id="55" name="Oval 54"/>
          <p:cNvSpPr/>
          <p:nvPr/>
        </p:nvSpPr>
        <p:spPr bwMode="auto">
          <a:xfrm>
            <a:off x="5484971" y="3974068"/>
            <a:ext cx="1625177" cy="914400"/>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grpSp>
        <p:nvGrpSpPr>
          <p:cNvPr id="4" name="Bunch of Clients"/>
          <p:cNvGrpSpPr/>
          <p:nvPr/>
        </p:nvGrpSpPr>
        <p:grpSpPr>
          <a:xfrm>
            <a:off x="5789692" y="4247838"/>
            <a:ext cx="507868" cy="400365"/>
            <a:chOff x="7010400" y="5562600"/>
            <a:chExt cx="381000" cy="400365"/>
          </a:xfrm>
        </p:grpSpPr>
        <p:pic>
          <p:nvPicPr>
            <p:cNvPr id="24" name="Picture 23"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562600"/>
              <a:ext cx="228600" cy="190815"/>
            </a:xfrm>
            <a:prstGeom prst="rect">
              <a:avLst/>
            </a:prstGeom>
            <a:noFill/>
          </p:spPr>
        </p:pic>
        <p:pic>
          <p:nvPicPr>
            <p:cNvPr id="25"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695950"/>
              <a:ext cx="228600" cy="190815"/>
            </a:xfrm>
            <a:prstGeom prst="rect">
              <a:avLst/>
            </a:prstGeom>
            <a:noFill/>
          </p:spPr>
        </p:pic>
        <p:pic>
          <p:nvPicPr>
            <p:cNvPr id="27"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638800"/>
              <a:ext cx="228600" cy="190815"/>
            </a:xfrm>
            <a:prstGeom prst="rect">
              <a:avLst/>
            </a:prstGeom>
            <a:noFill/>
          </p:spPr>
        </p:pic>
        <p:pic>
          <p:nvPicPr>
            <p:cNvPr id="28"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772150"/>
              <a:ext cx="228600" cy="190815"/>
            </a:xfrm>
            <a:prstGeom prst="rect">
              <a:avLst/>
            </a:prstGeom>
            <a:noFill/>
          </p:spPr>
        </p:pic>
      </p:grpSp>
      <p:sp>
        <p:nvSpPr>
          <p:cNvPr id="60" name="Oval 59"/>
          <p:cNvSpPr/>
          <p:nvPr/>
        </p:nvSpPr>
        <p:spPr bwMode="auto">
          <a:xfrm>
            <a:off x="7764013" y="3974068"/>
            <a:ext cx="1625177" cy="914400"/>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sp>
        <p:nvSpPr>
          <p:cNvPr id="73" name="Oval 72"/>
          <p:cNvSpPr/>
          <p:nvPr/>
        </p:nvSpPr>
        <p:spPr bwMode="auto">
          <a:xfrm>
            <a:off x="9954207" y="3974068"/>
            <a:ext cx="1625177" cy="914400"/>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pic>
        <p:nvPicPr>
          <p:cNvPr id="61" name="Picture 4" descr="C:\Users\davidra\Documents\ClipArtforPowerpoint\DVD_ART36\Artwork_Imagery\Icons - Illustrations\_ WINDOWS VISTA ICONS\VPN servers computer ras.png"/>
          <p:cNvPicPr>
            <a:picLocks noChangeAspect="1" noChangeArrowheads="1"/>
          </p:cNvPicPr>
          <p:nvPr/>
        </p:nvPicPr>
        <p:blipFill>
          <a:blip r:embed="rId6" cstate="print"/>
          <a:srcRect/>
          <a:stretch>
            <a:fillRect/>
          </a:stretch>
        </p:blipFill>
        <p:spPr bwMode="auto">
          <a:xfrm>
            <a:off x="8532177" y="3745468"/>
            <a:ext cx="508265" cy="533400"/>
          </a:xfrm>
          <a:prstGeom prst="rect">
            <a:avLst/>
          </a:prstGeom>
          <a:noFill/>
        </p:spPr>
      </p:pic>
      <p:pic>
        <p:nvPicPr>
          <p:cNvPr id="90" name="Picture 3" descr="C:\Users\davidra\Documents\ClipArtforPowerpoint\DVD_ART36\Artwork_Imagery\Icons - Illustrations\_ XML ICONS\Servers SQL database computer.png"/>
          <p:cNvPicPr>
            <a:picLocks noChangeAspect="1" noChangeArrowheads="1"/>
          </p:cNvPicPr>
          <p:nvPr/>
        </p:nvPicPr>
        <p:blipFill>
          <a:blip r:embed="rId7" cstate="print"/>
          <a:srcRect/>
          <a:stretch>
            <a:fillRect/>
          </a:stretch>
        </p:blipFill>
        <p:spPr bwMode="auto">
          <a:xfrm>
            <a:off x="8125887" y="1295400"/>
            <a:ext cx="617622" cy="685800"/>
          </a:xfrm>
          <a:prstGeom prst="rect">
            <a:avLst/>
          </a:prstGeom>
          <a:noFill/>
        </p:spPr>
      </p:pic>
      <p:sp>
        <p:nvSpPr>
          <p:cNvPr id="91" name="TextBox 90"/>
          <p:cNvSpPr txBox="1"/>
          <p:nvPr/>
        </p:nvSpPr>
        <p:spPr>
          <a:xfrm>
            <a:off x="9852633" y="4888468"/>
            <a:ext cx="2031471" cy="400087"/>
          </a:xfrm>
          <a:prstGeom prst="rect">
            <a:avLst/>
          </a:prstGeom>
          <a:noFill/>
        </p:spPr>
        <p:txBody>
          <a:bodyPr wrap="square" lIns="121899" tIns="60949" rIns="121899" bIns="60949" rtlCol="0">
            <a:spAutoFit/>
          </a:bodyPr>
          <a:lstStyle/>
          <a:p>
            <a:pPr algn="ctr"/>
            <a:r>
              <a:rPr lang="en-US" dirty="0" smtClean="0"/>
              <a:t>Warehouse</a:t>
            </a:r>
            <a:endParaRPr lang="en-US" dirty="0"/>
          </a:p>
        </p:txBody>
      </p:sp>
      <p:sp>
        <p:nvSpPr>
          <p:cNvPr id="92" name="TextBox 91"/>
          <p:cNvSpPr txBox="1"/>
          <p:nvPr/>
        </p:nvSpPr>
        <p:spPr>
          <a:xfrm>
            <a:off x="7414868" y="4888468"/>
            <a:ext cx="2539339" cy="400087"/>
          </a:xfrm>
          <a:prstGeom prst="rect">
            <a:avLst/>
          </a:prstGeom>
          <a:noFill/>
        </p:spPr>
        <p:txBody>
          <a:bodyPr wrap="square" lIns="121899" tIns="60949" rIns="121899" bIns="60949" rtlCol="0">
            <a:spAutoFit/>
          </a:bodyPr>
          <a:lstStyle/>
          <a:p>
            <a:pPr algn="ctr"/>
            <a:r>
              <a:rPr lang="en-US" dirty="0" smtClean="0"/>
              <a:t>District</a:t>
            </a:r>
            <a:endParaRPr lang="en-US" dirty="0"/>
          </a:p>
        </p:txBody>
      </p:sp>
      <p:sp>
        <p:nvSpPr>
          <p:cNvPr id="93" name="TextBox 92"/>
          <p:cNvSpPr txBox="1"/>
          <p:nvPr/>
        </p:nvSpPr>
        <p:spPr>
          <a:xfrm>
            <a:off x="4977103" y="4907280"/>
            <a:ext cx="2539339" cy="400087"/>
          </a:xfrm>
          <a:prstGeom prst="rect">
            <a:avLst/>
          </a:prstGeom>
          <a:noFill/>
        </p:spPr>
        <p:txBody>
          <a:bodyPr wrap="square" lIns="121899" tIns="60949" rIns="121899" bIns="60949" rtlCol="0">
            <a:spAutoFit/>
          </a:bodyPr>
          <a:lstStyle/>
          <a:p>
            <a:pPr algn="ctr"/>
            <a:r>
              <a:rPr lang="en-US" dirty="0" smtClean="0"/>
              <a:t>Sales Office</a:t>
            </a:r>
            <a:endParaRPr lang="en-US" dirty="0"/>
          </a:p>
        </p:txBody>
      </p:sp>
      <p:grpSp>
        <p:nvGrpSpPr>
          <p:cNvPr id="5" name="Bunch of Clients"/>
          <p:cNvGrpSpPr/>
          <p:nvPr/>
        </p:nvGrpSpPr>
        <p:grpSpPr>
          <a:xfrm>
            <a:off x="7008574" y="1524000"/>
            <a:ext cx="711015" cy="609600"/>
            <a:chOff x="7010400" y="5562600"/>
            <a:chExt cx="533400" cy="609600"/>
          </a:xfrm>
        </p:grpSpPr>
        <p:pic>
          <p:nvPicPr>
            <p:cNvPr id="95" name="Picture 9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562600"/>
              <a:ext cx="228600" cy="190815"/>
            </a:xfrm>
            <a:prstGeom prst="rect">
              <a:avLst/>
            </a:prstGeom>
            <a:noFill/>
          </p:spPr>
        </p:pic>
        <p:pic>
          <p:nvPicPr>
            <p:cNvPr id="96"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695950"/>
              <a:ext cx="228600" cy="190815"/>
            </a:xfrm>
            <a:prstGeom prst="rect">
              <a:avLst/>
            </a:prstGeom>
            <a:noFill/>
          </p:spPr>
        </p:pic>
        <p:pic>
          <p:nvPicPr>
            <p:cNvPr id="97"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842000"/>
              <a:ext cx="228600" cy="190815"/>
            </a:xfrm>
            <a:prstGeom prst="rect">
              <a:avLst/>
            </a:prstGeom>
            <a:noFill/>
          </p:spPr>
        </p:pic>
        <p:pic>
          <p:nvPicPr>
            <p:cNvPr id="98"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638800"/>
              <a:ext cx="228600" cy="190815"/>
            </a:xfrm>
            <a:prstGeom prst="rect">
              <a:avLst/>
            </a:prstGeom>
            <a:noFill/>
          </p:spPr>
        </p:pic>
        <p:pic>
          <p:nvPicPr>
            <p:cNvPr id="99"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772150"/>
              <a:ext cx="228600" cy="190815"/>
            </a:xfrm>
            <a:prstGeom prst="rect">
              <a:avLst/>
            </a:prstGeom>
            <a:noFill/>
          </p:spPr>
        </p:pic>
        <p:pic>
          <p:nvPicPr>
            <p:cNvPr id="100"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918200"/>
              <a:ext cx="228600" cy="190815"/>
            </a:xfrm>
            <a:prstGeom prst="rect">
              <a:avLst/>
            </a:prstGeom>
            <a:noFill/>
          </p:spPr>
        </p:pic>
        <p:pic>
          <p:nvPicPr>
            <p:cNvPr id="101"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701985"/>
              <a:ext cx="228600" cy="190815"/>
            </a:xfrm>
            <a:prstGeom prst="rect">
              <a:avLst/>
            </a:prstGeom>
            <a:noFill/>
          </p:spPr>
        </p:pic>
        <p:pic>
          <p:nvPicPr>
            <p:cNvPr id="102"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835335"/>
              <a:ext cx="228600" cy="190815"/>
            </a:xfrm>
            <a:prstGeom prst="rect">
              <a:avLst/>
            </a:prstGeom>
            <a:noFill/>
          </p:spPr>
        </p:pic>
        <p:pic>
          <p:nvPicPr>
            <p:cNvPr id="103"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981385"/>
              <a:ext cx="228600" cy="190815"/>
            </a:xfrm>
            <a:prstGeom prst="rect">
              <a:avLst/>
            </a:prstGeom>
            <a:noFill/>
          </p:spPr>
        </p:pic>
      </p:grpSp>
      <p:pic>
        <p:nvPicPr>
          <p:cNvPr id="105" name="Picture 5" descr="C:\Users\davidra\Documents\ClipArtforPowerpoint\DVD_ART36\Artwork_Imagery\Icons - Illustrations\_ XML ICONS\Servers computer.png"/>
          <p:cNvPicPr>
            <a:picLocks noChangeAspect="1" noChangeArrowheads="1"/>
          </p:cNvPicPr>
          <p:nvPr/>
        </p:nvPicPr>
        <p:blipFill>
          <a:blip r:embed="rId8" cstate="print"/>
          <a:srcRect/>
          <a:stretch>
            <a:fillRect/>
          </a:stretch>
        </p:blipFill>
        <p:spPr bwMode="auto">
          <a:xfrm>
            <a:off x="8532179" y="3657600"/>
            <a:ext cx="619736" cy="685800"/>
          </a:xfrm>
          <a:prstGeom prst="rect">
            <a:avLst/>
          </a:prstGeom>
          <a:noFill/>
        </p:spPr>
      </p:pic>
      <p:grpSp>
        <p:nvGrpSpPr>
          <p:cNvPr id="6" name="Group 107"/>
          <p:cNvGrpSpPr/>
          <p:nvPr/>
        </p:nvGrpSpPr>
        <p:grpSpPr>
          <a:xfrm>
            <a:off x="609441" y="990600"/>
            <a:ext cx="4158503" cy="5786437"/>
            <a:chOff x="137476" y="1287645"/>
            <a:chExt cx="2124580" cy="4124027"/>
          </a:xfrm>
          <a:scene3d>
            <a:camera prst="orthographicFront"/>
            <a:lightRig rig="flat" dir="t"/>
          </a:scene3d>
        </p:grpSpPr>
        <p:sp>
          <p:nvSpPr>
            <p:cNvPr id="109" name="Rounded Rectangle 108"/>
            <p:cNvSpPr/>
            <p:nvPr/>
          </p:nvSpPr>
          <p:spPr>
            <a:xfrm>
              <a:off x="137476" y="1287645"/>
              <a:ext cx="2124580" cy="4124027"/>
            </a:xfrm>
            <a:prstGeom prst="roundRect">
              <a:avLst>
                <a:gd name="adj" fmla="val 10000"/>
              </a:avLst>
            </a:prstGeom>
            <a:sp3d z="190500" extrusionH="12700" prstMaterial="plastic">
              <a:bevelT w="50800" h="50800"/>
            </a:sp3d>
          </p:spPr>
          <p:style>
            <a:lnRef idx="1">
              <a:schemeClr val="dk1"/>
            </a:lnRef>
            <a:fillRef idx="2">
              <a:schemeClr val="dk1"/>
            </a:fillRef>
            <a:effectRef idx="1">
              <a:schemeClr val="dk1"/>
            </a:effectRef>
            <a:fontRef idx="minor">
              <a:schemeClr val="dk1">
                <a:hueOff val="0"/>
                <a:satOff val="0"/>
                <a:lumOff val="0"/>
                <a:alphaOff val="0"/>
              </a:schemeClr>
            </a:fontRef>
          </p:style>
        </p:sp>
        <p:sp>
          <p:nvSpPr>
            <p:cNvPr id="110" name="Rounded Rectangle 4"/>
            <p:cNvSpPr/>
            <p:nvPr/>
          </p:nvSpPr>
          <p:spPr>
            <a:xfrm>
              <a:off x="199703" y="1349872"/>
              <a:ext cx="2000126" cy="3999573"/>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marL="0" lvl="1" defTabSz="948101">
                <a:lnSpc>
                  <a:spcPct val="90000"/>
                </a:lnSpc>
                <a:spcBef>
                  <a:spcPct val="0"/>
                </a:spcBef>
                <a:spcAft>
                  <a:spcPct val="15000"/>
                </a:spcAft>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a:p>
              <a:pPr marL="457120" lvl="1" indent="-457120" defTabSz="948101">
                <a:lnSpc>
                  <a:spcPct val="90000"/>
                </a:lnSpc>
                <a:spcBef>
                  <a:spcPct val="0"/>
                </a:spcBef>
                <a:spcAft>
                  <a:spcPct val="15000"/>
                </a:spcAft>
                <a:buFont typeface="+mj-lt"/>
                <a:buAutoNum type="arabicPeriod"/>
              </a:pPr>
              <a:endParaRPr lang="en-US" sz="2100" b="1" dirty="0"/>
            </a:p>
          </p:txBody>
        </p:sp>
      </p:grpSp>
      <p:grpSp>
        <p:nvGrpSpPr>
          <p:cNvPr id="7" name="Bunch of Clients"/>
          <p:cNvGrpSpPr/>
          <p:nvPr/>
        </p:nvGrpSpPr>
        <p:grpSpPr>
          <a:xfrm>
            <a:off x="10360501" y="4343401"/>
            <a:ext cx="711015" cy="463551"/>
            <a:chOff x="7010400" y="5562600"/>
            <a:chExt cx="533400" cy="463550"/>
          </a:xfrm>
        </p:grpSpPr>
        <p:pic>
          <p:nvPicPr>
            <p:cNvPr id="76" name="Picture 75"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562600"/>
              <a:ext cx="228600" cy="190815"/>
            </a:xfrm>
            <a:prstGeom prst="rect">
              <a:avLst/>
            </a:prstGeom>
            <a:noFill/>
          </p:spPr>
        </p:pic>
        <p:pic>
          <p:nvPicPr>
            <p:cNvPr id="77"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695950"/>
              <a:ext cx="228600" cy="190815"/>
            </a:xfrm>
            <a:prstGeom prst="rect">
              <a:avLst/>
            </a:prstGeom>
            <a:noFill/>
          </p:spPr>
        </p:pic>
        <p:pic>
          <p:nvPicPr>
            <p:cNvPr id="79"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638800"/>
              <a:ext cx="228600" cy="190815"/>
            </a:xfrm>
            <a:prstGeom prst="rect">
              <a:avLst/>
            </a:prstGeom>
            <a:noFill/>
          </p:spPr>
        </p:pic>
        <p:pic>
          <p:nvPicPr>
            <p:cNvPr id="80"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772150"/>
              <a:ext cx="228600" cy="190815"/>
            </a:xfrm>
            <a:prstGeom prst="rect">
              <a:avLst/>
            </a:prstGeom>
            <a:noFill/>
          </p:spPr>
        </p:pic>
        <p:pic>
          <p:nvPicPr>
            <p:cNvPr id="82"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701985"/>
              <a:ext cx="228600" cy="190815"/>
            </a:xfrm>
            <a:prstGeom prst="rect">
              <a:avLst/>
            </a:prstGeom>
            <a:noFill/>
          </p:spPr>
        </p:pic>
        <p:pic>
          <p:nvPicPr>
            <p:cNvPr id="83"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835335"/>
              <a:ext cx="228600" cy="190815"/>
            </a:xfrm>
            <a:prstGeom prst="rect">
              <a:avLst/>
            </a:prstGeom>
            <a:noFill/>
          </p:spPr>
        </p:pic>
      </p:grpSp>
      <p:grpSp>
        <p:nvGrpSpPr>
          <p:cNvPr id="8" name="Bunch of Clients"/>
          <p:cNvGrpSpPr/>
          <p:nvPr/>
        </p:nvGrpSpPr>
        <p:grpSpPr>
          <a:xfrm>
            <a:off x="8125883" y="4202669"/>
            <a:ext cx="711015" cy="463551"/>
            <a:chOff x="7010400" y="5562600"/>
            <a:chExt cx="533400" cy="463550"/>
          </a:xfrm>
        </p:grpSpPr>
        <p:pic>
          <p:nvPicPr>
            <p:cNvPr id="63" name="Picture 62"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562600"/>
              <a:ext cx="228600" cy="190815"/>
            </a:xfrm>
            <a:prstGeom prst="rect">
              <a:avLst/>
            </a:prstGeom>
            <a:noFill/>
          </p:spPr>
        </p:pic>
        <p:pic>
          <p:nvPicPr>
            <p:cNvPr id="64"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695950"/>
              <a:ext cx="228600" cy="190815"/>
            </a:xfrm>
            <a:prstGeom prst="rect">
              <a:avLst/>
            </a:prstGeom>
            <a:noFill/>
          </p:spPr>
        </p:pic>
        <p:pic>
          <p:nvPicPr>
            <p:cNvPr id="66"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638800"/>
              <a:ext cx="228600" cy="190815"/>
            </a:xfrm>
            <a:prstGeom prst="rect">
              <a:avLst/>
            </a:prstGeom>
            <a:noFill/>
          </p:spPr>
        </p:pic>
        <p:pic>
          <p:nvPicPr>
            <p:cNvPr id="67"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772150"/>
              <a:ext cx="228600" cy="190815"/>
            </a:xfrm>
            <a:prstGeom prst="rect">
              <a:avLst/>
            </a:prstGeom>
            <a:noFill/>
          </p:spPr>
        </p:pic>
        <p:pic>
          <p:nvPicPr>
            <p:cNvPr id="69"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701985"/>
              <a:ext cx="228600" cy="190815"/>
            </a:xfrm>
            <a:prstGeom prst="rect">
              <a:avLst/>
            </a:prstGeom>
            <a:noFill/>
          </p:spPr>
        </p:pic>
        <p:pic>
          <p:nvPicPr>
            <p:cNvPr id="70"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835335"/>
              <a:ext cx="228600" cy="190815"/>
            </a:xfrm>
            <a:prstGeom prst="rect">
              <a:avLst/>
            </a:prstGeom>
            <a:noFill/>
          </p:spPr>
        </p:pic>
      </p:grpSp>
      <p:cxnSp>
        <p:nvCxnSpPr>
          <p:cNvPr id="116" name="Straight Arrow Connector 115"/>
          <p:cNvCxnSpPr/>
          <p:nvPr/>
        </p:nvCxnSpPr>
        <p:spPr>
          <a:xfrm>
            <a:off x="8701090" y="1671637"/>
            <a:ext cx="722784" cy="33339"/>
          </a:xfrm>
          <a:prstGeom prst="straightConnector1">
            <a:avLst/>
          </a:prstGeom>
          <a:ln w="7620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711016" y="2819403"/>
            <a:ext cx="3859795" cy="276999"/>
          </a:xfrm>
          <a:prstGeom prst="rect">
            <a:avLst/>
          </a:prstGeom>
          <a:noFill/>
        </p:spPr>
        <p:txBody>
          <a:bodyPr wrap="square" lIns="0" tIns="0" rIns="0" bIns="0" rtlCol="0">
            <a:spAutoFit/>
          </a:bodyPr>
          <a:lstStyle/>
          <a:p>
            <a:endParaRPr lang="en-US" dirty="0" err="1" smtClean="0">
              <a:gradFill>
                <a:gsLst>
                  <a:gs pos="0">
                    <a:schemeClr val="tx1"/>
                  </a:gs>
                  <a:gs pos="86000">
                    <a:schemeClr val="tx1"/>
                  </a:gs>
                </a:gsLst>
                <a:lin ang="5400000" scaled="0"/>
              </a:gradFill>
            </a:endParaRPr>
          </a:p>
        </p:txBody>
      </p:sp>
      <p:sp>
        <p:nvSpPr>
          <p:cNvPr id="125" name="Rectangle 124"/>
          <p:cNvSpPr/>
          <p:nvPr/>
        </p:nvSpPr>
        <p:spPr>
          <a:xfrm>
            <a:off x="812589" y="1073341"/>
            <a:ext cx="3955356" cy="5868507"/>
          </a:xfrm>
          <a:prstGeom prst="rect">
            <a:avLst/>
          </a:prstGeom>
        </p:spPr>
        <p:txBody>
          <a:bodyPr wrap="square" lIns="121899" tIns="60949" rIns="121899" bIns="60949">
            <a:spAutoFit/>
          </a:bodyPr>
          <a:lstStyle/>
          <a:p>
            <a:pPr marL="457120" lvl="1" indent="-457120" defTabSz="948101">
              <a:lnSpc>
                <a:spcPct val="90000"/>
              </a:lnSpc>
              <a:spcBef>
                <a:spcPct val="0"/>
              </a:spcBef>
              <a:spcAft>
                <a:spcPct val="15000"/>
              </a:spcAft>
              <a:buFont typeface="+mj-lt"/>
              <a:buAutoNum type="arabicPeriod"/>
            </a:pPr>
            <a:r>
              <a:rPr lang="en-US" sz="1900" dirty="0">
                <a:solidFill>
                  <a:srgbClr val="000000"/>
                </a:solidFill>
              </a:rPr>
              <a:t>Ensure </a:t>
            </a:r>
            <a:r>
              <a:rPr lang="en-US" sz="1900" dirty="0" err="1">
                <a:solidFill>
                  <a:srgbClr val="000000"/>
                </a:solidFill>
              </a:rPr>
              <a:t>ConfigMgr</a:t>
            </a:r>
            <a:r>
              <a:rPr lang="en-US" sz="1900" dirty="0">
                <a:solidFill>
                  <a:srgbClr val="000000"/>
                </a:solidFill>
              </a:rPr>
              <a:t> 2007 SP2 is installed</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Install ConfigMgr </a:t>
            </a:r>
            <a:r>
              <a:rPr lang="en-US" sz="1900" dirty="0" err="1">
                <a:solidFill>
                  <a:srgbClr val="000000"/>
                </a:solidFill>
              </a:rPr>
              <a:t>v.Next</a:t>
            </a:r>
            <a:r>
              <a:rPr lang="en-US" sz="1900" dirty="0">
                <a:solidFill>
                  <a:srgbClr val="000000"/>
                </a:solidFill>
              </a:rPr>
              <a:t> Primary</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Enable Software Update Point</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Specify source hierarchy</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Migrate objects</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Migrate clients</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Uninstall secondary and deploy ConfigMgr </a:t>
            </a:r>
            <a:r>
              <a:rPr lang="en-US" sz="1900" dirty="0" err="1">
                <a:solidFill>
                  <a:srgbClr val="000000"/>
                </a:solidFill>
              </a:rPr>
              <a:t>v.Next</a:t>
            </a:r>
            <a:r>
              <a:rPr lang="en-US" sz="1900" dirty="0">
                <a:solidFill>
                  <a:srgbClr val="000000"/>
                </a:solidFill>
              </a:rPr>
              <a:t> DP </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Migrate Warehouse clients to ConfigMgr </a:t>
            </a:r>
            <a:r>
              <a:rPr lang="en-US" sz="1900" dirty="0" err="1">
                <a:solidFill>
                  <a:srgbClr val="000000"/>
                </a:solidFill>
              </a:rPr>
              <a:t>v.Next</a:t>
            </a:r>
            <a:endParaRPr lang="en-US" sz="1900" dirty="0">
              <a:solidFill>
                <a:srgbClr val="000000"/>
              </a:solidFill>
            </a:endParaRP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Uninstall secondary and deploy ConfigMgr </a:t>
            </a:r>
            <a:r>
              <a:rPr lang="en-US" sz="1900" dirty="0" err="1">
                <a:solidFill>
                  <a:srgbClr val="000000"/>
                </a:solidFill>
              </a:rPr>
              <a:t>v.Next</a:t>
            </a:r>
            <a:r>
              <a:rPr lang="en-US" sz="1900" dirty="0">
                <a:solidFill>
                  <a:srgbClr val="000000"/>
                </a:solidFill>
              </a:rPr>
              <a:t> secondary</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Migrate District clients to ConfigMgr </a:t>
            </a:r>
            <a:r>
              <a:rPr lang="en-US" sz="1900" dirty="0" err="1">
                <a:solidFill>
                  <a:srgbClr val="000000"/>
                </a:solidFill>
              </a:rPr>
              <a:t>v.Next</a:t>
            </a:r>
            <a:endParaRPr lang="en-US" sz="1900" dirty="0">
              <a:solidFill>
                <a:srgbClr val="000000"/>
              </a:solidFill>
            </a:endParaRP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Migrate Sales office</a:t>
            </a:r>
          </a:p>
          <a:p>
            <a:pPr marL="457120" lvl="1" indent="-457120" defTabSz="948101">
              <a:lnSpc>
                <a:spcPct val="90000"/>
              </a:lnSpc>
              <a:spcBef>
                <a:spcPct val="0"/>
              </a:spcBef>
              <a:spcAft>
                <a:spcPct val="15000"/>
              </a:spcAft>
              <a:buFont typeface="+mj-lt"/>
              <a:buAutoNum type="arabicPeriod"/>
            </a:pPr>
            <a:r>
              <a:rPr lang="en-US" sz="1900" dirty="0">
                <a:solidFill>
                  <a:srgbClr val="000000"/>
                </a:solidFill>
              </a:rPr>
              <a:t>Uninstall </a:t>
            </a:r>
            <a:r>
              <a:rPr lang="en-US" sz="1900" dirty="0" err="1">
                <a:solidFill>
                  <a:srgbClr val="000000"/>
                </a:solidFill>
              </a:rPr>
              <a:t>ConfigMgr</a:t>
            </a:r>
            <a:r>
              <a:rPr lang="en-US" sz="1900" dirty="0">
                <a:solidFill>
                  <a:srgbClr val="000000"/>
                </a:solidFill>
              </a:rPr>
              <a:t> 2007 Primary</a:t>
            </a:r>
          </a:p>
        </p:txBody>
      </p:sp>
      <p:graphicFrame>
        <p:nvGraphicFramePr>
          <p:cNvPr id="71" name="Table 70"/>
          <p:cNvGraphicFramePr>
            <a:graphicFrameLocks noGrp="1"/>
          </p:cNvGraphicFramePr>
          <p:nvPr/>
        </p:nvGraphicFramePr>
        <p:xfrm>
          <a:off x="8836898" y="5374493"/>
          <a:ext cx="3250353" cy="1452804"/>
        </p:xfrm>
        <a:graphic>
          <a:graphicData uri="http://schemas.openxmlformats.org/drawingml/2006/table">
            <a:tbl>
              <a:tblPr firstRow="1" bandRow="1">
                <a:tableStyleId>{93296810-A885-4BE3-A3E7-6D5BEEA58F35}</a:tableStyleId>
              </a:tblPr>
              <a:tblGrid>
                <a:gridCol w="812588"/>
                <a:gridCol w="680817"/>
                <a:gridCol w="1756948"/>
              </a:tblGrid>
              <a:tr h="254000">
                <a:tc>
                  <a:txBody>
                    <a:bodyPr/>
                    <a:lstStyle/>
                    <a:p>
                      <a:r>
                        <a:rPr lang="en-US" sz="1100" dirty="0" err="1" smtClean="0"/>
                        <a:t>v.Next</a:t>
                      </a:r>
                      <a:endParaRPr lang="en-US" sz="1100" dirty="0"/>
                    </a:p>
                  </a:txBody>
                  <a:tcPr marL="121888" marR="121888">
                    <a:solidFill>
                      <a:schemeClr val="accent2">
                        <a:lumMod val="75000"/>
                      </a:schemeClr>
                    </a:solidFill>
                  </a:tcPr>
                </a:tc>
                <a:tc>
                  <a:txBody>
                    <a:bodyPr/>
                    <a:lstStyle/>
                    <a:p>
                      <a:r>
                        <a:rPr lang="en-US" sz="1100" dirty="0" smtClean="0"/>
                        <a:t>2007</a:t>
                      </a:r>
                      <a:endParaRPr lang="en-US" sz="1100" dirty="0"/>
                    </a:p>
                  </a:txBody>
                  <a:tcPr marL="121888" marR="121888">
                    <a:solidFill>
                      <a:schemeClr val="accent2">
                        <a:lumMod val="75000"/>
                      </a:schemeClr>
                    </a:solidFill>
                  </a:tcPr>
                </a:tc>
                <a:tc>
                  <a:txBody>
                    <a:bodyPr/>
                    <a:lstStyle/>
                    <a:p>
                      <a:r>
                        <a:rPr lang="en-US" sz="1100" dirty="0" smtClean="0"/>
                        <a:t>Site</a:t>
                      </a:r>
                      <a:endParaRPr lang="en-US" sz="1100" dirty="0"/>
                    </a:p>
                  </a:txBody>
                  <a:tcPr marL="121888" marR="121888">
                    <a:solidFill>
                      <a:schemeClr val="accent2">
                        <a:lumMod val="75000"/>
                      </a:schemeClr>
                    </a:solidFill>
                  </a:tcPr>
                </a:tc>
              </a:tr>
              <a:tr h="579120">
                <a:tc>
                  <a:txBody>
                    <a:bodyPr/>
                    <a:lstStyle/>
                    <a:p>
                      <a:endParaRPr lang="en-US" sz="1100" dirty="0"/>
                    </a:p>
                  </a:txBody>
                  <a:tcPr marL="121888" marR="121888">
                    <a:solidFill>
                      <a:schemeClr val="accent2">
                        <a:lumMod val="60000"/>
                        <a:lumOff val="40000"/>
                      </a:schemeClr>
                    </a:solidFill>
                  </a:tcPr>
                </a:tc>
                <a:tc>
                  <a:txBody>
                    <a:bodyPr/>
                    <a:lstStyle/>
                    <a:p>
                      <a:endParaRPr lang="en-US" sz="1100" dirty="0"/>
                    </a:p>
                  </a:txBody>
                  <a:tcPr marL="121888" marR="121888">
                    <a:solidFill>
                      <a:schemeClr val="accent2">
                        <a:lumMod val="60000"/>
                        <a:lumOff val="40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914363" rtl="0" eaLnBrk="1" fontAlgn="auto" latinLnBrk="0" hangingPunct="1">
                        <a:lnSpc>
                          <a:spcPct val="100000"/>
                        </a:lnSpc>
                        <a:spcBef>
                          <a:spcPts val="0"/>
                        </a:spcBef>
                        <a:spcAft>
                          <a:spcPts val="0"/>
                        </a:spcAft>
                        <a:buClrTx/>
                        <a:buSzTx/>
                        <a:buFontTx/>
                        <a:buNone/>
                        <a:tabLst/>
                        <a:defRPr/>
                      </a:pPr>
                      <a:r>
                        <a:rPr lang="en-US" sz="1100" dirty="0" smtClean="0"/>
                        <a:t>Primary Site</a:t>
                      </a:r>
                    </a:p>
                    <a:p>
                      <a:endParaRPr lang="en-US" sz="1100" dirty="0"/>
                    </a:p>
                  </a:txBody>
                  <a:tcPr marL="121888" marR="121888">
                    <a:solidFill>
                      <a:schemeClr val="accent2">
                        <a:lumMod val="60000"/>
                        <a:lumOff val="40000"/>
                      </a:schemeClr>
                    </a:solidFill>
                  </a:tcPr>
                </a:tc>
              </a:tr>
              <a:tr h="599364">
                <a:tc>
                  <a:txBody>
                    <a:bodyPr/>
                    <a:lstStyle/>
                    <a:p>
                      <a:endParaRPr lang="en-US" sz="1100" dirty="0"/>
                    </a:p>
                  </a:txBody>
                  <a:tcPr marL="121888" marR="121888">
                    <a:solidFill>
                      <a:schemeClr val="accent2">
                        <a:lumMod val="60000"/>
                        <a:lumOff val="40000"/>
                      </a:schemeClr>
                    </a:solidFill>
                  </a:tcPr>
                </a:tc>
                <a:tc>
                  <a:txBody>
                    <a:bodyPr/>
                    <a:lstStyle/>
                    <a:p>
                      <a:endParaRPr lang="en-US" sz="1100" dirty="0"/>
                    </a:p>
                  </a:txBody>
                  <a:tcPr marL="121888" marR="121888">
                    <a:solidFill>
                      <a:schemeClr val="accent2">
                        <a:lumMod val="60000"/>
                        <a:lumOff val="40000"/>
                      </a:schemeClr>
                    </a:solidFill>
                  </a:tcPr>
                </a:tc>
                <a:tc>
                  <a:txBody>
                    <a:bodyPr/>
                    <a:lstStyle/>
                    <a:p>
                      <a:endParaRPr lang="en-US" sz="1100" dirty="0" smtClean="0"/>
                    </a:p>
                    <a:p>
                      <a:r>
                        <a:rPr lang="en-US" sz="1100" dirty="0" smtClean="0"/>
                        <a:t>Secondary</a:t>
                      </a:r>
                      <a:r>
                        <a:rPr lang="en-US" sz="1100" baseline="0" dirty="0" smtClean="0"/>
                        <a:t> Site</a:t>
                      </a:r>
                      <a:endParaRPr lang="en-US" sz="1100" dirty="0"/>
                    </a:p>
                  </a:txBody>
                  <a:tcPr marL="121888" marR="121888">
                    <a:solidFill>
                      <a:schemeClr val="accent2">
                        <a:lumMod val="60000"/>
                        <a:lumOff val="40000"/>
                      </a:schemeClr>
                    </a:solidFill>
                  </a:tcPr>
                </a:tc>
              </a:tr>
            </a:tbl>
          </a:graphicData>
        </a:graphic>
      </p:graphicFrame>
      <p:grpSp>
        <p:nvGrpSpPr>
          <p:cNvPr id="9" name="Group 71"/>
          <p:cNvGrpSpPr/>
          <p:nvPr/>
        </p:nvGrpSpPr>
        <p:grpSpPr>
          <a:xfrm>
            <a:off x="8938473" y="5672271"/>
            <a:ext cx="609441" cy="457200"/>
            <a:chOff x="1905000" y="4724400"/>
            <a:chExt cx="457200" cy="457200"/>
          </a:xfrm>
        </p:grpSpPr>
        <p:pic>
          <p:nvPicPr>
            <p:cNvPr id="78" name="Picture 2" descr="C:\Users\davidra\Documents\ClipArtforPowerpoint\DVD_ART36\Artwork_Imagery\Icons - Illustrations\_ SUPER VISTA STYLE\server.png"/>
            <p:cNvPicPr>
              <a:picLocks noChangeAspect="1" noChangeArrowheads="1"/>
            </p:cNvPicPr>
            <p:nvPr/>
          </p:nvPicPr>
          <p:blipFill>
            <a:blip r:embed="rId9" cstate="print"/>
            <a:srcRect/>
            <a:stretch>
              <a:fillRect/>
            </a:stretch>
          </p:blipFill>
          <p:spPr bwMode="auto">
            <a:xfrm>
              <a:off x="1905000" y="4724400"/>
              <a:ext cx="457200" cy="457200"/>
            </a:xfrm>
            <a:prstGeom prst="rect">
              <a:avLst/>
            </a:prstGeom>
            <a:noFill/>
          </p:spPr>
        </p:pic>
        <p:pic>
          <p:nvPicPr>
            <p:cNvPr id="81" name="Picture 4" descr="C:\Users\davidra\Documents\ClipArtforPowerpoint\DVD_ART35\Artwork_Imagery\Icons - Illustrations\_WINDOWS SERVER ICONS\Misc\Database cylinder.png"/>
            <p:cNvPicPr>
              <a:picLocks noChangeAspect="1" noChangeArrowheads="1"/>
            </p:cNvPicPr>
            <p:nvPr/>
          </p:nvPicPr>
          <p:blipFill>
            <a:blip r:embed="rId10" cstate="print"/>
            <a:srcRect/>
            <a:stretch>
              <a:fillRect/>
            </a:stretch>
          </p:blipFill>
          <p:spPr bwMode="auto">
            <a:xfrm>
              <a:off x="2133600" y="4876800"/>
              <a:ext cx="175846" cy="262709"/>
            </a:xfrm>
            <a:prstGeom prst="rect">
              <a:avLst/>
            </a:prstGeom>
            <a:noFill/>
          </p:spPr>
        </p:pic>
      </p:grpSp>
      <p:pic>
        <p:nvPicPr>
          <p:cNvPr id="11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55800" y="5843720"/>
            <a:ext cx="20427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5" descr="C:\Users\davidra\Documents\ClipArtforPowerpoint\DVD_ART36\Artwork_Imagery\Icons - Illustrations\_ XML ICONS\Servers computer.png"/>
          <p:cNvPicPr>
            <a:picLocks noChangeAspect="1" noChangeArrowheads="1"/>
          </p:cNvPicPr>
          <p:nvPr/>
        </p:nvPicPr>
        <p:blipFill>
          <a:blip r:embed="rId8" cstate="print"/>
          <a:srcRect/>
          <a:stretch>
            <a:fillRect/>
          </a:stretch>
        </p:blipFill>
        <p:spPr bwMode="auto">
          <a:xfrm>
            <a:off x="9865932" y="6266207"/>
            <a:ext cx="344298" cy="381000"/>
          </a:xfrm>
          <a:prstGeom prst="rect">
            <a:avLst/>
          </a:prstGeom>
          <a:noFill/>
        </p:spPr>
      </p:pic>
      <p:pic>
        <p:nvPicPr>
          <p:cNvPr id="118" name="Picture 3" descr="C:\Users\davidra\Documents\ClipArtforPowerpoint\DVD_ART36\Artwork_Imagery\Icons - Illustrations\_ XML ICONS\Servers SQL database computer.png"/>
          <p:cNvPicPr>
            <a:picLocks noChangeAspect="1" noChangeArrowheads="1"/>
          </p:cNvPicPr>
          <p:nvPr/>
        </p:nvPicPr>
        <p:blipFill>
          <a:blip r:embed="rId7" cstate="print"/>
          <a:srcRect/>
          <a:stretch>
            <a:fillRect/>
          </a:stretch>
        </p:blipFill>
        <p:spPr bwMode="auto">
          <a:xfrm>
            <a:off x="9852637" y="5715000"/>
            <a:ext cx="343123" cy="381000"/>
          </a:xfrm>
          <a:prstGeom prst="rect">
            <a:avLst/>
          </a:prstGeom>
          <a:noFill/>
        </p:spPr>
      </p:pic>
      <p:pic>
        <p:nvPicPr>
          <p:cNvPr id="124" name="Picture 4" descr="C:\Users\davidra\Documents\ClipArtforPowerpoint\DVD_ART36\Artwork_Imagery\Icons - Illustrations\_ WINDOWS VISTA ICONS\VPN servers computer ras.png"/>
          <p:cNvPicPr>
            <a:picLocks noChangeAspect="1" noChangeArrowheads="1"/>
          </p:cNvPicPr>
          <p:nvPr/>
        </p:nvPicPr>
        <p:blipFill>
          <a:blip r:embed="rId6" cstate="print"/>
          <a:srcRect/>
          <a:stretch>
            <a:fillRect/>
          </a:stretch>
        </p:blipFill>
        <p:spPr bwMode="auto">
          <a:xfrm>
            <a:off x="9062831" y="6282079"/>
            <a:ext cx="385834" cy="404915"/>
          </a:xfrm>
          <a:prstGeom prst="rect">
            <a:avLst/>
          </a:prstGeom>
          <a:noFill/>
        </p:spPr>
      </p:pic>
      <p:grpSp>
        <p:nvGrpSpPr>
          <p:cNvPr id="10" name="Group 84"/>
          <p:cNvGrpSpPr/>
          <p:nvPr/>
        </p:nvGrpSpPr>
        <p:grpSpPr>
          <a:xfrm>
            <a:off x="10565560" y="3677559"/>
            <a:ext cx="812588" cy="620156"/>
            <a:chOff x="7697634" y="3677559"/>
            <a:chExt cx="609600" cy="620156"/>
          </a:xfrm>
        </p:grpSpPr>
        <p:pic>
          <p:nvPicPr>
            <p:cNvPr id="75"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7697634" y="3677559"/>
              <a:ext cx="609600" cy="620156"/>
            </a:xfrm>
            <a:prstGeom prst="rect">
              <a:avLst/>
            </a:prstGeom>
            <a:noFill/>
          </p:spPr>
        </p:pic>
        <p:pic>
          <p:nvPicPr>
            <p:cNvPr id="84" name="Picture 2" descr="C:\Users\davidra\Documents\ClipArtforPowerpoint\DVD_ART36\Artwork_Imagery\Icons - Illustrations\_ WINDOWS SERVER ICONS\Documents\Virtual Folder file open.png"/>
            <p:cNvPicPr>
              <a:picLocks noChangeAspect="1" noChangeArrowheads="1"/>
            </p:cNvPicPr>
            <p:nvPr/>
          </p:nvPicPr>
          <p:blipFill>
            <a:blip r:embed="rId12" cstate="print"/>
            <a:srcRect/>
            <a:stretch>
              <a:fillRect/>
            </a:stretch>
          </p:blipFill>
          <p:spPr bwMode="auto">
            <a:xfrm>
              <a:off x="7978988" y="4020172"/>
              <a:ext cx="234462" cy="198768"/>
            </a:xfrm>
            <a:prstGeom prst="rect">
              <a:avLst/>
            </a:prstGeom>
            <a:noFill/>
          </p:spPr>
        </p:pic>
      </p:grpSp>
      <p:pic>
        <p:nvPicPr>
          <p:cNvPr id="104" name="Picture 5" descr="C:\Users\davidra\Documents\ClipArtforPowerpoint\DVD_ART36\Artwork_Imagery\Icons - Illustrations\_ XML ICONS\Servers computer.png"/>
          <p:cNvPicPr>
            <a:picLocks noChangeAspect="1" noChangeArrowheads="1"/>
          </p:cNvPicPr>
          <p:nvPr/>
        </p:nvPicPr>
        <p:blipFill>
          <a:blip r:embed="rId8" cstate="print"/>
          <a:srcRect/>
          <a:stretch>
            <a:fillRect/>
          </a:stretch>
        </p:blipFill>
        <p:spPr bwMode="auto">
          <a:xfrm>
            <a:off x="10654931" y="3581400"/>
            <a:ext cx="619736" cy="685800"/>
          </a:xfrm>
          <a:prstGeom prst="rect">
            <a:avLst/>
          </a:prstGeom>
          <a:noFill/>
        </p:spPr>
      </p:pic>
      <p:grpSp>
        <p:nvGrpSpPr>
          <p:cNvPr id="11" name="Bunch of Clients"/>
          <p:cNvGrpSpPr/>
          <p:nvPr/>
        </p:nvGrpSpPr>
        <p:grpSpPr>
          <a:xfrm>
            <a:off x="7922736" y="4343401"/>
            <a:ext cx="711015" cy="463551"/>
            <a:chOff x="7010400" y="5562600"/>
            <a:chExt cx="533400" cy="463550"/>
          </a:xfrm>
        </p:grpSpPr>
        <p:pic>
          <p:nvPicPr>
            <p:cNvPr id="114" name="Picture 113"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562600"/>
              <a:ext cx="228600" cy="190815"/>
            </a:xfrm>
            <a:prstGeom prst="rect">
              <a:avLst/>
            </a:prstGeom>
            <a:noFill/>
          </p:spPr>
        </p:pic>
        <p:pic>
          <p:nvPicPr>
            <p:cNvPr id="120"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010400" y="5695950"/>
              <a:ext cx="228600" cy="190815"/>
            </a:xfrm>
            <a:prstGeom prst="rect">
              <a:avLst/>
            </a:prstGeom>
            <a:noFill/>
          </p:spPr>
        </p:pic>
        <p:pic>
          <p:nvPicPr>
            <p:cNvPr id="126"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638800"/>
              <a:ext cx="228600" cy="190815"/>
            </a:xfrm>
            <a:prstGeom prst="rect">
              <a:avLst/>
            </a:prstGeom>
            <a:noFill/>
          </p:spPr>
        </p:pic>
        <p:pic>
          <p:nvPicPr>
            <p:cNvPr id="127"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162800" y="5772150"/>
              <a:ext cx="228600" cy="190815"/>
            </a:xfrm>
            <a:prstGeom prst="rect">
              <a:avLst/>
            </a:prstGeom>
            <a:noFill/>
          </p:spPr>
        </p:pic>
        <p:pic>
          <p:nvPicPr>
            <p:cNvPr id="128"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701985"/>
              <a:ext cx="228600" cy="190815"/>
            </a:xfrm>
            <a:prstGeom prst="rect">
              <a:avLst/>
            </a:prstGeom>
            <a:noFill/>
          </p:spPr>
        </p:pic>
        <p:pic>
          <p:nvPicPr>
            <p:cNvPr id="129" name="Picture 4" descr="C:\Users\davidra\Documents\ClipArtforPowerpoint\DVD_ART36\Artwork_Imagery\Icons - Illustrations\_ WINDOWS SERVER ICONS\Hardware\Computer PC desktop machine.png"/>
            <p:cNvPicPr>
              <a:picLocks noChangeAspect="1" noChangeArrowheads="1"/>
            </p:cNvPicPr>
            <p:nvPr/>
          </p:nvPicPr>
          <p:blipFill>
            <a:blip r:embed="rId5" cstate="print"/>
            <a:srcRect/>
            <a:stretch>
              <a:fillRect/>
            </a:stretch>
          </p:blipFill>
          <p:spPr bwMode="auto">
            <a:xfrm>
              <a:off x="7315200" y="5835335"/>
              <a:ext cx="228600" cy="190815"/>
            </a:xfrm>
            <a:prstGeom prst="rect">
              <a:avLst/>
            </a:prstGeom>
            <a:noFill/>
          </p:spPr>
        </p:pic>
      </p:grpSp>
      <p:pic>
        <p:nvPicPr>
          <p:cNvPr id="72" name="Picture 23" descr="C:\Users\jeffwe\AppData\Local\Microsoft\Windows\Temporary Internet Files\Content.IE5\CYY0SPKR\MCj04315760000[1].png"/>
          <p:cNvPicPr>
            <a:picLocks noChangeAspect="1" noChangeArrowheads="1"/>
          </p:cNvPicPr>
          <p:nvPr/>
        </p:nvPicPr>
        <p:blipFill>
          <a:blip r:embed="rId13" cstate="print"/>
          <a:srcRect/>
          <a:stretch>
            <a:fillRect/>
          </a:stretch>
        </p:blipFill>
        <p:spPr bwMode="auto">
          <a:xfrm>
            <a:off x="5992839" y="3733803"/>
            <a:ext cx="711015" cy="538445"/>
          </a:xfrm>
          <a:prstGeom prst="rect">
            <a:avLst/>
          </a:prstGeom>
          <a:noFill/>
          <a:ln w="9525">
            <a:noFill/>
            <a:miter lim="800000"/>
            <a:headEnd/>
            <a:tailEnd/>
          </a:ln>
        </p:spPr>
      </p:pic>
      <p:cxnSp>
        <p:nvCxnSpPr>
          <p:cNvPr id="85" name="Straight Connector 84"/>
          <p:cNvCxnSpPr>
            <a:stCxn id="72" idx="0"/>
            <a:endCxn id="90" idx="2"/>
          </p:cNvCxnSpPr>
          <p:nvPr/>
        </p:nvCxnSpPr>
        <p:spPr>
          <a:xfrm rot="5400000" flipH="1" flipV="1">
            <a:off x="6515222" y="1814328"/>
            <a:ext cx="1752601" cy="2086349"/>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93"/>
          <p:cNvGrpSpPr/>
          <p:nvPr/>
        </p:nvGrpSpPr>
        <p:grpSpPr>
          <a:xfrm>
            <a:off x="8468562" y="1071563"/>
            <a:ext cx="558993" cy="471488"/>
            <a:chOff x="6300788" y="405228"/>
            <a:chExt cx="840818" cy="709197"/>
          </a:xfrm>
        </p:grpSpPr>
        <p:pic>
          <p:nvPicPr>
            <p:cNvPr id="87" name="Picture 2" descr="C:\Users\davidra\Documents\ClipArtforPowerpoint\DVD_ART36\Artwork_Imagery\Icons - Illustrations\_ WINDOWS SERVER ICONS\Misc\Boxed Update retail software.png"/>
            <p:cNvPicPr>
              <a:picLocks noChangeAspect="1" noChangeArrowheads="1"/>
            </p:cNvPicPr>
            <p:nvPr/>
          </p:nvPicPr>
          <p:blipFill>
            <a:blip r:embed="rId14" cstate="print"/>
            <a:srcRect/>
            <a:stretch>
              <a:fillRect/>
            </a:stretch>
          </p:blipFill>
          <p:spPr bwMode="auto">
            <a:xfrm>
              <a:off x="6300788" y="405228"/>
              <a:ext cx="621346" cy="435439"/>
            </a:xfrm>
            <a:prstGeom prst="rect">
              <a:avLst/>
            </a:prstGeom>
            <a:noFill/>
          </p:spPr>
        </p:pic>
        <p:pic>
          <p:nvPicPr>
            <p:cNvPr id="89" name="Picture 5" descr="C:\Users\davidra\Documents\ClipArtforPowerpoint\DVD_ART36\Artwork_Imagery\Icons - Illustrations\_ WINDOWS VISTA ICONS\Software box retail DVD package.png"/>
            <p:cNvPicPr>
              <a:picLocks noChangeAspect="1" noChangeArrowheads="1"/>
            </p:cNvPicPr>
            <p:nvPr/>
          </p:nvPicPr>
          <p:blipFill>
            <a:blip r:embed="rId15" cstate="print"/>
            <a:srcRect/>
            <a:stretch>
              <a:fillRect/>
            </a:stretch>
          </p:blipFill>
          <p:spPr bwMode="auto">
            <a:xfrm>
              <a:off x="6494075" y="628650"/>
              <a:ext cx="647531" cy="485775"/>
            </a:xfrm>
            <a:prstGeom prst="rect">
              <a:avLst/>
            </a:prstGeom>
            <a:noFill/>
          </p:spPr>
        </p:pic>
      </p:grpSp>
      <p:cxnSp>
        <p:nvCxnSpPr>
          <p:cNvPr id="108" name="Straight Connector 107"/>
          <p:cNvCxnSpPr>
            <a:stCxn id="105" idx="0"/>
            <a:endCxn id="90" idx="2"/>
          </p:cNvCxnSpPr>
          <p:nvPr/>
        </p:nvCxnSpPr>
        <p:spPr>
          <a:xfrm rot="16200000" flipV="1">
            <a:off x="7800171" y="2615726"/>
            <a:ext cx="1676400" cy="407351"/>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4" idx="0"/>
            <a:endCxn id="90" idx="2"/>
          </p:cNvCxnSpPr>
          <p:nvPr/>
        </p:nvCxnSpPr>
        <p:spPr>
          <a:xfrm rot="16200000" flipV="1">
            <a:off x="8899645" y="1516250"/>
            <a:ext cx="1600200" cy="2530101"/>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72" idx="0"/>
            <a:endCxn id="17" idx="2"/>
          </p:cNvCxnSpPr>
          <p:nvPr/>
        </p:nvCxnSpPr>
        <p:spPr>
          <a:xfrm rot="5400000" flipH="1" flipV="1">
            <a:off x="7176040" y="1225431"/>
            <a:ext cx="1680679" cy="3336064"/>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5" idx="0"/>
            <a:endCxn id="18" idx="2"/>
          </p:cNvCxnSpPr>
          <p:nvPr/>
        </p:nvCxnSpPr>
        <p:spPr>
          <a:xfrm rot="5400000" flipH="1" flipV="1">
            <a:off x="8523900" y="2370122"/>
            <a:ext cx="1605624" cy="969332"/>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4" idx="0"/>
            <a:endCxn id="18" idx="2"/>
          </p:cNvCxnSpPr>
          <p:nvPr/>
        </p:nvCxnSpPr>
        <p:spPr>
          <a:xfrm rot="16200000" flipV="1">
            <a:off x="9623375" y="2239980"/>
            <a:ext cx="1529424" cy="1153418"/>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21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5">
                                            <p:txEl>
                                              <p:pRg st="0" end="0"/>
                                            </p:txEl>
                                          </p:spTgt>
                                        </p:tgtEl>
                                        <p:attrNameLst>
                                          <p:attrName>style.visibility</p:attrName>
                                        </p:attrNameLst>
                                      </p:cBhvr>
                                      <p:to>
                                        <p:strVal val="visible"/>
                                      </p:to>
                                    </p:set>
                                    <p:animEffect transition="in" filter="fade">
                                      <p:cBhvr>
                                        <p:cTn id="11" dur="500"/>
                                        <p:tgtEl>
                                          <p:spTgt spid="12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 presetClass="emph" presetSubtype="2" fill="hold" nodeType="withEffect">
                                  <p:stCondLst>
                                    <p:cond delay="0"/>
                                  </p:stCondLst>
                                  <p:childTnLst>
                                    <p:animClr clrSpc="rgb" dir="cw">
                                      <p:cBhvr override="childStyle">
                                        <p:cTn id="18" dur="500" fill="hold"/>
                                        <p:tgtEl>
                                          <p:spTgt spid="125">
                                            <p:txEl>
                                              <p:pRg st="0" end="0"/>
                                            </p:txEl>
                                          </p:spTgt>
                                        </p:tgtEl>
                                        <p:attrNameLst>
                                          <p:attrName>style.color</p:attrName>
                                        </p:attrNameLst>
                                      </p:cBhvr>
                                      <p:to>
                                        <a:srgbClr val="777777"/>
                                      </p:to>
                                    </p:animClr>
                                  </p:childTnLst>
                                </p:cTn>
                              </p:par>
                              <p:par>
                                <p:cTn id="19" presetID="10" presetClass="entr" presetSubtype="0" fill="hold" grpId="0" nodeType="withEffect">
                                  <p:stCondLst>
                                    <p:cond delay="0"/>
                                  </p:stCondLst>
                                  <p:childTnLst>
                                    <p:set>
                                      <p:cBhvr>
                                        <p:cTn id="20" dur="1" fill="hold">
                                          <p:stCondLst>
                                            <p:cond delay="0"/>
                                          </p:stCondLst>
                                        </p:cTn>
                                        <p:tgtEl>
                                          <p:spTgt spid="125">
                                            <p:txEl>
                                              <p:pRg st="1" end="1"/>
                                            </p:txEl>
                                          </p:spTgt>
                                        </p:tgtEl>
                                        <p:attrNameLst>
                                          <p:attrName>style.visibility</p:attrName>
                                        </p:attrNameLst>
                                      </p:cBhvr>
                                      <p:to>
                                        <p:strVal val="visible"/>
                                      </p:to>
                                    </p:set>
                                    <p:animEffect transition="in" filter="fade">
                                      <p:cBhvr>
                                        <p:cTn id="21" dur="500"/>
                                        <p:tgtEl>
                                          <p:spTgt spid="125">
                                            <p:txEl>
                                              <p:pRg st="1" end="1"/>
                                            </p:txEl>
                                          </p:spTgt>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5">
                                            <p:txEl>
                                              <p:pRg st="2" end="2"/>
                                            </p:txEl>
                                          </p:spTgt>
                                        </p:tgtEl>
                                        <p:attrNameLst>
                                          <p:attrName>style.visibility</p:attrName>
                                        </p:attrNameLst>
                                      </p:cBhvr>
                                      <p:to>
                                        <p:strVal val="visible"/>
                                      </p:to>
                                    </p:set>
                                    <p:animEffect transition="in" filter="fade">
                                      <p:cBhvr>
                                        <p:cTn id="27" dur="500"/>
                                        <p:tgtEl>
                                          <p:spTgt spid="12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 calcmode="lin" valueType="num">
                                      <p:cBhvr additive="base">
                                        <p:cTn id="32" dur="500" fill="hold"/>
                                        <p:tgtEl>
                                          <p:spTgt spid="116"/>
                                        </p:tgtEl>
                                        <p:attrNameLst>
                                          <p:attrName>ppt_x</p:attrName>
                                        </p:attrNameLst>
                                      </p:cBhvr>
                                      <p:tavLst>
                                        <p:tav tm="0">
                                          <p:val>
                                            <p:strVal val="#ppt_x"/>
                                          </p:val>
                                        </p:tav>
                                        <p:tav tm="100000">
                                          <p:val>
                                            <p:strVal val="#ppt_x"/>
                                          </p:val>
                                        </p:tav>
                                      </p:tavLst>
                                    </p:anim>
                                    <p:anim calcmode="lin" valueType="num">
                                      <p:cBhvr additive="base">
                                        <p:cTn id="33" dur="500" fill="hold"/>
                                        <p:tgtEl>
                                          <p:spTgt spid="116"/>
                                        </p:tgtEl>
                                        <p:attrNameLst>
                                          <p:attrName>ppt_y</p:attrName>
                                        </p:attrNameLst>
                                      </p:cBhvr>
                                      <p:tavLst>
                                        <p:tav tm="0">
                                          <p:val>
                                            <p:strVal val="1+#ppt_h/2"/>
                                          </p:val>
                                        </p:tav>
                                        <p:tav tm="100000">
                                          <p:val>
                                            <p:strVal val="#ppt_y"/>
                                          </p:val>
                                        </p:tav>
                                      </p:tavLst>
                                    </p:anim>
                                  </p:childTnLst>
                                </p:cTn>
                              </p:par>
                              <p:par>
                                <p:cTn id="34" presetID="3" presetClass="emph" presetSubtype="2" fill="hold" nodeType="withEffect">
                                  <p:stCondLst>
                                    <p:cond delay="0"/>
                                  </p:stCondLst>
                                  <p:childTnLst>
                                    <p:animClr clrSpc="rgb" dir="cw">
                                      <p:cBhvr override="childStyle">
                                        <p:cTn id="35" dur="500" fill="hold"/>
                                        <p:tgtEl>
                                          <p:spTgt spid="125">
                                            <p:txEl>
                                              <p:pRg st="1" end="1"/>
                                            </p:txEl>
                                          </p:spTgt>
                                        </p:tgtEl>
                                        <p:attrNameLst>
                                          <p:attrName>style.color</p:attrName>
                                        </p:attrNameLst>
                                      </p:cBhvr>
                                      <p:to>
                                        <a:srgbClr val="777777"/>
                                      </p:to>
                                    </p:animClr>
                                  </p:childTnLst>
                                </p:cTn>
                              </p:par>
                              <p:par>
                                <p:cTn id="36" presetID="3" presetClass="emph" presetSubtype="2" fill="hold" nodeType="withEffect">
                                  <p:stCondLst>
                                    <p:cond delay="0"/>
                                  </p:stCondLst>
                                  <p:childTnLst>
                                    <p:animClr clrSpc="rgb" dir="cw">
                                      <p:cBhvr override="childStyle">
                                        <p:cTn id="37" dur="500" fill="hold"/>
                                        <p:tgtEl>
                                          <p:spTgt spid="125">
                                            <p:txEl>
                                              <p:pRg st="2" end="2"/>
                                            </p:txEl>
                                          </p:spTgt>
                                        </p:tgtEl>
                                        <p:attrNameLst>
                                          <p:attrName>style.color</p:attrName>
                                        </p:attrNameLst>
                                      </p:cBhvr>
                                      <p:to>
                                        <a:srgbClr val="777777"/>
                                      </p:to>
                                    </p:animClr>
                                  </p:childTnLst>
                                </p:cTn>
                              </p:par>
                              <p:par>
                                <p:cTn id="38" presetID="10" presetClass="entr" presetSubtype="0" fill="hold" grpId="0" nodeType="withEffect">
                                  <p:stCondLst>
                                    <p:cond delay="0"/>
                                  </p:stCondLst>
                                  <p:childTnLst>
                                    <p:set>
                                      <p:cBhvr>
                                        <p:cTn id="39" dur="1" fill="hold">
                                          <p:stCondLst>
                                            <p:cond delay="0"/>
                                          </p:stCondLst>
                                        </p:cTn>
                                        <p:tgtEl>
                                          <p:spTgt spid="125">
                                            <p:txEl>
                                              <p:pRg st="3" end="3"/>
                                            </p:txEl>
                                          </p:spTgt>
                                        </p:tgtEl>
                                        <p:attrNameLst>
                                          <p:attrName>style.visibility</p:attrName>
                                        </p:attrNameLst>
                                      </p:cBhvr>
                                      <p:to>
                                        <p:strVal val="visible"/>
                                      </p:to>
                                    </p:set>
                                    <p:animEffect transition="in" filter="fade">
                                      <p:cBhvr>
                                        <p:cTn id="40" dur="500"/>
                                        <p:tgtEl>
                                          <p:spTgt spid="125">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5">
                                            <p:txEl>
                                              <p:pRg st="4" end="4"/>
                                            </p:txEl>
                                          </p:spTgt>
                                        </p:tgtEl>
                                        <p:attrNameLst>
                                          <p:attrName>style.visibility</p:attrName>
                                        </p:attrNameLst>
                                      </p:cBhvr>
                                      <p:to>
                                        <p:strVal val="visible"/>
                                      </p:to>
                                    </p:set>
                                    <p:animEffect transition="in" filter="fade">
                                      <p:cBhvr>
                                        <p:cTn id="43" dur="500"/>
                                        <p:tgtEl>
                                          <p:spTgt spid="125">
                                            <p:txEl>
                                              <p:pRg st="4" end="4"/>
                                            </p:txEl>
                                          </p:spTgt>
                                        </p:tgtEl>
                                      </p:cBhvr>
                                    </p:animEffect>
                                  </p:childTnLst>
                                </p:cTn>
                              </p:par>
                              <p:par>
                                <p:cTn id="44" presetID="3" presetClass="emph" presetSubtype="2" fill="hold" nodeType="withEffect">
                                  <p:stCondLst>
                                    <p:cond delay="0"/>
                                  </p:stCondLst>
                                  <p:childTnLst>
                                    <p:animClr clrSpc="rgb" dir="cw">
                                      <p:cBhvr override="childStyle">
                                        <p:cTn id="45" dur="500" fill="hold"/>
                                        <p:tgtEl>
                                          <p:spTgt spid="125">
                                            <p:txEl>
                                              <p:pRg st="3" end="3"/>
                                            </p:txEl>
                                          </p:spTgt>
                                        </p:tgtEl>
                                        <p:attrNameLst>
                                          <p:attrName>style.color</p:attrName>
                                        </p:attrNameLst>
                                      </p:cBhvr>
                                      <p:to>
                                        <a:srgbClr val="777777"/>
                                      </p:to>
                                    </p:animClr>
                                  </p:childTnLst>
                                </p:cTn>
                              </p:par>
                              <p:par>
                                <p:cTn id="46" presetID="63" presetClass="path" presetSubtype="0" accel="50000" decel="50000" fill="hold" nodeType="withEffect">
                                  <p:stCondLst>
                                    <p:cond delay="0"/>
                                  </p:stCondLst>
                                  <p:childTnLst>
                                    <p:animMotion origin="layout" path="M 1.46151E-6 7.40741E-7 L 0.10342 0.00208 " pathEditMode="relative" rAng="0" ptsTypes="AA">
                                      <p:cBhvr>
                                        <p:cTn id="47" dur="1000" fill="hold"/>
                                        <p:tgtEl>
                                          <p:spTgt spid="12"/>
                                        </p:tgtEl>
                                        <p:attrNameLst>
                                          <p:attrName>ppt_x</p:attrName>
                                          <p:attrName>ppt_y</p:attrName>
                                        </p:attrNameLst>
                                      </p:cBhvr>
                                      <p:rCtr x="52" y="1"/>
                                    </p:animMotion>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2.50228E-6 3.33333E-6 L 0.2828 3.33333E-6 " pathEditMode="relative" rAng="0" ptsTypes="AA">
                                      <p:cBhvr>
                                        <p:cTn id="51" dur="2000" fill="hold"/>
                                        <p:tgtEl>
                                          <p:spTgt spid="5"/>
                                        </p:tgtEl>
                                        <p:attrNameLst>
                                          <p:attrName>ppt_x</p:attrName>
                                          <p:attrName>ppt_y</p:attrName>
                                        </p:attrNameLst>
                                      </p:cBhvr>
                                      <p:rCtr x="141" y="0"/>
                                    </p:animMotion>
                                  </p:childTnLst>
                                </p:cTn>
                              </p:par>
                              <p:par>
                                <p:cTn id="52" presetID="10" presetClass="entr" presetSubtype="0" fill="hold" grpId="0" nodeType="withEffect">
                                  <p:stCondLst>
                                    <p:cond delay="0"/>
                                  </p:stCondLst>
                                  <p:childTnLst>
                                    <p:set>
                                      <p:cBhvr>
                                        <p:cTn id="53" dur="1" fill="hold">
                                          <p:stCondLst>
                                            <p:cond delay="0"/>
                                          </p:stCondLst>
                                        </p:cTn>
                                        <p:tgtEl>
                                          <p:spTgt spid="125">
                                            <p:txEl>
                                              <p:pRg st="5" end="5"/>
                                            </p:txEl>
                                          </p:spTgt>
                                        </p:tgtEl>
                                        <p:attrNameLst>
                                          <p:attrName>style.visibility</p:attrName>
                                        </p:attrNameLst>
                                      </p:cBhvr>
                                      <p:to>
                                        <p:strVal val="visible"/>
                                      </p:to>
                                    </p:set>
                                    <p:animEffect transition="in" filter="fade">
                                      <p:cBhvr>
                                        <p:cTn id="54" dur="500"/>
                                        <p:tgtEl>
                                          <p:spTgt spid="125">
                                            <p:txEl>
                                              <p:pRg st="5" end="5"/>
                                            </p:txEl>
                                          </p:spTgt>
                                        </p:tgtEl>
                                      </p:cBhvr>
                                    </p:animEffect>
                                  </p:childTnLst>
                                </p:cTn>
                              </p:par>
                              <p:par>
                                <p:cTn id="55" presetID="3" presetClass="emph" presetSubtype="2" fill="hold" nodeType="withEffect">
                                  <p:stCondLst>
                                    <p:cond delay="0"/>
                                  </p:stCondLst>
                                  <p:childTnLst>
                                    <p:animClr clrSpc="rgb" dir="cw">
                                      <p:cBhvr override="childStyle">
                                        <p:cTn id="56" dur="500" fill="hold"/>
                                        <p:tgtEl>
                                          <p:spTgt spid="125">
                                            <p:txEl>
                                              <p:pRg st="4" end="4"/>
                                            </p:txEl>
                                          </p:spTgt>
                                        </p:tgtEl>
                                        <p:attrNameLst>
                                          <p:attrName>style.color</p:attrName>
                                        </p:attrNameLst>
                                      </p:cBhvr>
                                      <p:to>
                                        <a:srgbClr val="777777"/>
                                      </p:to>
                                    </p:animClr>
                                  </p:childTnLst>
                                </p:cTn>
                              </p:par>
                              <p:par>
                                <p:cTn id="57" presetID="10" presetClass="entr" presetSubtype="0" fill="hold" grpId="0" nodeType="withEffect">
                                  <p:stCondLst>
                                    <p:cond delay="0"/>
                                  </p:stCondLst>
                                  <p:childTnLst>
                                    <p:set>
                                      <p:cBhvr>
                                        <p:cTn id="58" dur="1" fill="hold">
                                          <p:stCondLst>
                                            <p:cond delay="0"/>
                                          </p:stCondLst>
                                        </p:cTn>
                                        <p:tgtEl>
                                          <p:spTgt spid="125">
                                            <p:txEl>
                                              <p:pRg st="6" end="6"/>
                                            </p:txEl>
                                          </p:spTgt>
                                        </p:tgtEl>
                                        <p:attrNameLst>
                                          <p:attrName>style.visibility</p:attrName>
                                        </p:attrNameLst>
                                      </p:cBhvr>
                                      <p:to>
                                        <p:strVal val="visible"/>
                                      </p:to>
                                    </p:set>
                                    <p:animEffect transition="in" filter="fade">
                                      <p:cBhvr>
                                        <p:cTn id="59" dur="500"/>
                                        <p:tgtEl>
                                          <p:spTgt spid="125">
                                            <p:txEl>
                                              <p:pRg st="6" end="6"/>
                                            </p:txEl>
                                          </p:spTgt>
                                        </p:tgtEl>
                                      </p:cBhvr>
                                    </p:animEffect>
                                  </p:childTnLst>
                                </p:cTn>
                              </p:par>
                              <p:par>
                                <p:cTn id="60" presetID="3" presetClass="emph" presetSubtype="2" fill="hold" nodeType="withEffect">
                                  <p:stCondLst>
                                    <p:cond delay="0"/>
                                  </p:stCondLst>
                                  <p:childTnLst>
                                    <p:animClr clrSpc="rgb" dir="cw">
                                      <p:cBhvr override="childStyle">
                                        <p:cTn id="61" dur="500" fill="hold"/>
                                        <p:tgtEl>
                                          <p:spTgt spid="125">
                                            <p:txEl>
                                              <p:pRg st="5" end="5"/>
                                            </p:txEl>
                                          </p:spTgt>
                                        </p:tgtEl>
                                        <p:attrNameLst>
                                          <p:attrName>style.color</p:attrName>
                                        </p:attrNameLst>
                                      </p:cBhvr>
                                      <p:to>
                                        <a:srgbClr val="777777"/>
                                      </p:to>
                                    </p:animClr>
                                  </p:childTnLst>
                                </p:cTn>
                              </p:par>
                              <p:par>
                                <p:cTn id="62" presetID="10" presetClass="entr" presetSubtype="0" fill="hold" grpId="1" nodeType="withEffect">
                                  <p:stCondLst>
                                    <p:cond delay="0"/>
                                  </p:stCondLst>
                                  <p:childTnLst>
                                    <p:set>
                                      <p:cBhvr>
                                        <p:cTn id="63" dur="1" fill="hold">
                                          <p:stCondLst>
                                            <p:cond delay="0"/>
                                          </p:stCondLst>
                                        </p:cTn>
                                        <p:tgtEl>
                                          <p:spTgt spid="131"/>
                                        </p:tgtEl>
                                        <p:attrNameLst>
                                          <p:attrName>style.visibility</p:attrName>
                                        </p:attrNameLst>
                                      </p:cBhvr>
                                      <p:to>
                                        <p:strVal val="visible"/>
                                      </p:to>
                                    </p:set>
                                    <p:animEffect transition="in" filter="fade">
                                      <p:cBhvr>
                                        <p:cTn id="64" dur="500"/>
                                        <p:tgtEl>
                                          <p:spTgt spid="131"/>
                                        </p:tgtEl>
                                      </p:cBhvr>
                                    </p:animEffect>
                                  </p:childTnLst>
                                </p:cTn>
                              </p:par>
                              <p:par>
                                <p:cTn id="65" presetID="10" presetClass="exit" presetSubtype="0" fill="hold" grpId="0" nodeType="withEffect">
                                  <p:stCondLst>
                                    <p:cond delay="0"/>
                                  </p:stCondLst>
                                  <p:childTnLst>
                                    <p:animEffect transition="out" filter="fade">
                                      <p:cBhvr>
                                        <p:cTn id="66" dur="500"/>
                                        <p:tgtEl>
                                          <p:spTgt spid="130"/>
                                        </p:tgtEl>
                                      </p:cBhvr>
                                    </p:animEffect>
                                    <p:set>
                                      <p:cBhvr>
                                        <p:cTn id="67" dur="1" fill="hold">
                                          <p:stCondLst>
                                            <p:cond delay="499"/>
                                          </p:stCondLst>
                                        </p:cTn>
                                        <p:tgtEl>
                                          <p:spTgt spid="1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4"/>
                                        </p:tgtEl>
                                      </p:cBhvr>
                                    </p:animEffect>
                                    <p:set>
                                      <p:cBhvr>
                                        <p:cTn id="72" dur="1" fill="hold">
                                          <p:stCondLst>
                                            <p:cond delay="499"/>
                                          </p:stCondLst>
                                        </p:cTn>
                                        <p:tgtEl>
                                          <p:spTgt spid="10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34"/>
                                        </p:tgtEl>
                                      </p:cBhvr>
                                    </p:animEffect>
                                    <p:set>
                                      <p:cBhvr>
                                        <p:cTn id="75" dur="1" fill="hold">
                                          <p:stCondLst>
                                            <p:cond delay="499"/>
                                          </p:stCondLst>
                                        </p:cTn>
                                        <p:tgtEl>
                                          <p:spTgt spid="134"/>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10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5">
                                            <p:txEl>
                                              <p:pRg st="7" end="7"/>
                                            </p:txEl>
                                          </p:spTgt>
                                        </p:tgtEl>
                                        <p:attrNameLst>
                                          <p:attrName>style.visibility</p:attrName>
                                        </p:attrNameLst>
                                      </p:cBhvr>
                                      <p:to>
                                        <p:strVal val="visible"/>
                                      </p:to>
                                    </p:set>
                                    <p:animEffect transition="in" filter="fade">
                                      <p:cBhvr>
                                        <p:cTn id="81" dur="500"/>
                                        <p:tgtEl>
                                          <p:spTgt spid="125">
                                            <p:txEl>
                                              <p:pRg st="7" end="7"/>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fade">
                                      <p:cBhvr>
                                        <p:cTn id="84" dur="500"/>
                                        <p:tgtEl>
                                          <p:spTgt spid="143"/>
                                        </p:tgtEl>
                                      </p:cBhvr>
                                    </p:animEffect>
                                  </p:childTnLst>
                                </p:cTn>
                              </p:par>
                              <p:par>
                                <p:cTn id="85" presetID="3" presetClass="emph" presetSubtype="2" fill="hold" nodeType="withEffect">
                                  <p:stCondLst>
                                    <p:cond delay="0"/>
                                  </p:stCondLst>
                                  <p:childTnLst>
                                    <p:animClr clrSpc="rgb" dir="cw">
                                      <p:cBhvr override="childStyle">
                                        <p:cTn id="86" dur="500" fill="hold"/>
                                        <p:tgtEl>
                                          <p:spTgt spid="125">
                                            <p:txEl>
                                              <p:pRg st="6" end="6"/>
                                            </p:txEl>
                                          </p:spTgt>
                                        </p:tgtEl>
                                        <p:attrNameLst>
                                          <p:attrName>style.color</p:attrName>
                                        </p:attrNameLst>
                                      </p:cBhvr>
                                      <p:to>
                                        <a:srgbClr val="777777"/>
                                      </p:to>
                                    </p:animClr>
                                  </p:childTnLst>
                                </p:cTn>
                              </p:par>
                              <p:par>
                                <p:cTn id="87" presetID="10" presetClass="entr" presetSubtype="0" fill="hold" grpId="0" nodeType="withEffect">
                                  <p:stCondLst>
                                    <p:cond delay="0"/>
                                  </p:stCondLst>
                                  <p:childTnLst>
                                    <p:set>
                                      <p:cBhvr>
                                        <p:cTn id="88" dur="1" fill="hold">
                                          <p:stCondLst>
                                            <p:cond delay="0"/>
                                          </p:stCondLst>
                                        </p:cTn>
                                        <p:tgtEl>
                                          <p:spTgt spid="125">
                                            <p:txEl>
                                              <p:pRg st="8" end="8"/>
                                            </p:txEl>
                                          </p:spTgt>
                                        </p:tgtEl>
                                        <p:attrNameLst>
                                          <p:attrName>style.visibility</p:attrName>
                                        </p:attrNameLst>
                                      </p:cBhvr>
                                      <p:to>
                                        <p:strVal val="visible"/>
                                      </p:to>
                                    </p:set>
                                    <p:animEffect transition="in" filter="fade">
                                      <p:cBhvr>
                                        <p:cTn id="89" dur="500"/>
                                        <p:tgtEl>
                                          <p:spTgt spid="125">
                                            <p:txEl>
                                              <p:pRg st="8" end="8"/>
                                            </p:txEl>
                                          </p:spTgt>
                                        </p:tgtEl>
                                      </p:cBhvr>
                                    </p:animEffect>
                                  </p:childTnLst>
                                </p:cTn>
                              </p:par>
                              <p:par>
                                <p:cTn id="90" presetID="3" presetClass="emph" presetSubtype="2" fill="hold" nodeType="withEffect">
                                  <p:stCondLst>
                                    <p:cond delay="0"/>
                                  </p:stCondLst>
                                  <p:childTnLst>
                                    <p:animClr clrSpc="rgb" dir="cw">
                                      <p:cBhvr override="childStyle">
                                        <p:cTn id="91" dur="500" fill="hold"/>
                                        <p:tgtEl>
                                          <p:spTgt spid="125">
                                            <p:txEl>
                                              <p:pRg st="7" end="7"/>
                                            </p:txEl>
                                          </p:spTgt>
                                        </p:tgtEl>
                                        <p:attrNameLst>
                                          <p:attrName>style.color</p:attrName>
                                        </p:attrNameLst>
                                      </p:cBhvr>
                                      <p:to>
                                        <a:srgbClr val="777777"/>
                                      </p:to>
                                    </p:animClr>
                                  </p:childTnLst>
                                </p:cTn>
                              </p:par>
                              <p:par>
                                <p:cTn id="92" presetID="10" presetClass="exit" presetSubtype="0" fill="hold" grpId="0" nodeType="withEffect">
                                  <p:stCondLst>
                                    <p:cond delay="0"/>
                                  </p:stCondLst>
                                  <p:childTnLst>
                                    <p:animEffect transition="out" filter="fade">
                                      <p:cBhvr>
                                        <p:cTn id="93" dur="500"/>
                                        <p:tgtEl>
                                          <p:spTgt spid="131"/>
                                        </p:tgtEl>
                                      </p:cBhvr>
                                    </p:animEffect>
                                    <p:set>
                                      <p:cBhvr>
                                        <p:cTn id="94" dur="1" fill="hold">
                                          <p:stCondLst>
                                            <p:cond delay="499"/>
                                          </p:stCondLst>
                                        </p:cTn>
                                        <p:tgtEl>
                                          <p:spTgt spid="131"/>
                                        </p:tgtEl>
                                        <p:attrNameLst>
                                          <p:attrName>style.visibility</p:attrName>
                                        </p:attrNameLst>
                                      </p:cBhvr>
                                      <p:to>
                                        <p:strVal val="hidden"/>
                                      </p:to>
                                    </p:set>
                                  </p:childTnLst>
                                </p:cTn>
                              </p:par>
                              <p:par>
                                <p:cTn id="95" presetID="10" presetClass="entr" presetSubtype="0" fill="hold" grpId="1" nodeType="withEffect">
                                  <p:stCondLst>
                                    <p:cond delay="0"/>
                                  </p:stCondLst>
                                  <p:childTnLst>
                                    <p:set>
                                      <p:cBhvr>
                                        <p:cTn id="96" dur="1" fill="hold">
                                          <p:stCondLst>
                                            <p:cond delay="0"/>
                                          </p:stCondLst>
                                        </p:cTn>
                                        <p:tgtEl>
                                          <p:spTgt spid="132"/>
                                        </p:tgtEl>
                                        <p:attrNameLst>
                                          <p:attrName>style.visibility</p:attrName>
                                        </p:attrNameLst>
                                      </p:cBhvr>
                                      <p:to>
                                        <p:strVal val="visible"/>
                                      </p:to>
                                    </p:set>
                                    <p:animEffect transition="in" filter="fade">
                                      <p:cBhvr>
                                        <p:cTn id="97" dur="500"/>
                                        <p:tgtEl>
                                          <p:spTgt spid="1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105"/>
                                        </p:tgtEl>
                                      </p:cBhvr>
                                    </p:animEffect>
                                    <p:set>
                                      <p:cBhvr>
                                        <p:cTn id="102" dur="1" fill="hold">
                                          <p:stCondLst>
                                            <p:cond delay="499"/>
                                          </p:stCondLst>
                                        </p:cTn>
                                        <p:tgtEl>
                                          <p:spTgt spid="105"/>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8"/>
                                        </p:tgtEl>
                                      </p:cBhvr>
                                    </p:animEffect>
                                    <p:set>
                                      <p:cBhvr>
                                        <p:cTn id="105" dur="1" fill="hold">
                                          <p:stCondLst>
                                            <p:cond delay="499"/>
                                          </p:stCondLst>
                                        </p:cTn>
                                        <p:tgtEl>
                                          <p:spTgt spid="108"/>
                                        </p:tgtEl>
                                        <p:attrNameLst>
                                          <p:attrName>style.visibility</p:attrName>
                                        </p:attrNameLst>
                                      </p:cBhvr>
                                      <p:to>
                                        <p:strVal val="hidden"/>
                                      </p:to>
                                    </p:set>
                                  </p:childTnLst>
                                </p:cTn>
                              </p:par>
                              <p:par>
                                <p:cTn id="106" presetID="3" presetClass="emph" presetSubtype="2" fill="hold" nodeType="withEffect">
                                  <p:stCondLst>
                                    <p:cond delay="0"/>
                                  </p:stCondLst>
                                  <p:childTnLst>
                                    <p:animClr clrSpc="rgb" dir="cw">
                                      <p:cBhvr override="childStyle">
                                        <p:cTn id="107" dur="500" fill="hold"/>
                                        <p:tgtEl>
                                          <p:spTgt spid="125">
                                            <p:txEl>
                                              <p:pRg st="8" end="8"/>
                                            </p:txEl>
                                          </p:spTgt>
                                        </p:tgtEl>
                                        <p:attrNameLst>
                                          <p:attrName>style.color</p:attrName>
                                        </p:attrNameLst>
                                      </p:cBhvr>
                                      <p:to>
                                        <a:srgbClr val="777777"/>
                                      </p:to>
                                    </p:animClr>
                                  </p:childTnLst>
                                </p:cTn>
                              </p:par>
                              <p:par>
                                <p:cTn id="108" presetID="10" presetClass="entr" presetSubtype="0" fill="hold"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1000"/>
                                        <p:tgtEl>
                                          <p:spTgt spid="61"/>
                                        </p:tgtEl>
                                      </p:cBhvr>
                                    </p:animEffect>
                                  </p:childTnLst>
                                </p:cTn>
                              </p:par>
                              <p:par>
                                <p:cTn id="111" presetID="10" presetClass="entr" presetSubtype="0" fill="hold" nodeType="withEffect">
                                  <p:stCondLst>
                                    <p:cond delay="0"/>
                                  </p:stCondLst>
                                  <p:childTnLst>
                                    <p:set>
                                      <p:cBhvr>
                                        <p:cTn id="112" dur="1" fill="hold">
                                          <p:stCondLst>
                                            <p:cond delay="0"/>
                                          </p:stCondLst>
                                        </p:cTn>
                                        <p:tgtEl>
                                          <p:spTgt spid="140"/>
                                        </p:tgtEl>
                                        <p:attrNameLst>
                                          <p:attrName>style.visibility</p:attrName>
                                        </p:attrNameLst>
                                      </p:cBhvr>
                                      <p:to>
                                        <p:strVal val="visible"/>
                                      </p:to>
                                    </p:set>
                                    <p:animEffect transition="in" filter="fade">
                                      <p:cBhvr>
                                        <p:cTn id="113" dur="500"/>
                                        <p:tgtEl>
                                          <p:spTgt spid="14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5">
                                            <p:txEl>
                                              <p:pRg st="9" end="9"/>
                                            </p:txEl>
                                          </p:spTgt>
                                        </p:tgtEl>
                                        <p:attrNameLst>
                                          <p:attrName>style.visibility</p:attrName>
                                        </p:attrNameLst>
                                      </p:cBhvr>
                                      <p:to>
                                        <p:strVal val="visible"/>
                                      </p:to>
                                    </p:set>
                                    <p:animEffect transition="in" filter="fade">
                                      <p:cBhvr>
                                        <p:cTn id="116" dur="500"/>
                                        <p:tgtEl>
                                          <p:spTgt spid="125">
                                            <p:txEl>
                                              <p:pRg st="9" end="9"/>
                                            </p:txEl>
                                          </p:spTgt>
                                        </p:tgtEl>
                                      </p:cBhvr>
                                    </p:animEffect>
                                  </p:childTnLst>
                                </p:cTn>
                              </p:par>
                              <p:par>
                                <p:cTn id="117" presetID="10" presetClass="exit" presetSubtype="0" fill="hold" grpId="0" nodeType="withEffect">
                                  <p:stCondLst>
                                    <p:cond delay="0"/>
                                  </p:stCondLst>
                                  <p:childTnLst>
                                    <p:animEffect transition="out" filter="fade">
                                      <p:cBhvr>
                                        <p:cTn id="118" dur="500"/>
                                        <p:tgtEl>
                                          <p:spTgt spid="132"/>
                                        </p:tgtEl>
                                      </p:cBhvr>
                                    </p:animEffect>
                                    <p:set>
                                      <p:cBhvr>
                                        <p:cTn id="119" dur="1" fill="hold">
                                          <p:stCondLst>
                                            <p:cond delay="499"/>
                                          </p:stCondLst>
                                        </p:cTn>
                                        <p:tgtEl>
                                          <p:spTgt spid="132"/>
                                        </p:tgtEl>
                                        <p:attrNameLst>
                                          <p:attrName>style.visibility</p:attrName>
                                        </p:attrNameLst>
                                      </p:cBhvr>
                                      <p:to>
                                        <p:strVal val="hidden"/>
                                      </p:to>
                                    </p:set>
                                  </p:childTnLst>
                                </p:cTn>
                              </p:par>
                              <p:par>
                                <p:cTn id="120" presetID="10" presetClass="entr" presetSubtype="0" fill="hold" grpId="1" nodeType="withEffect">
                                  <p:stCondLst>
                                    <p:cond delay="0"/>
                                  </p:stCondLst>
                                  <p:childTnLst>
                                    <p:set>
                                      <p:cBhvr>
                                        <p:cTn id="121" dur="1" fill="hold">
                                          <p:stCondLst>
                                            <p:cond delay="0"/>
                                          </p:stCondLst>
                                        </p:cTn>
                                        <p:tgtEl>
                                          <p:spTgt spid="133"/>
                                        </p:tgtEl>
                                        <p:attrNameLst>
                                          <p:attrName>style.visibility</p:attrName>
                                        </p:attrNameLst>
                                      </p:cBhvr>
                                      <p:to>
                                        <p:strVal val="visible"/>
                                      </p:to>
                                    </p:set>
                                    <p:animEffect transition="in" filter="fade">
                                      <p:cBhvr>
                                        <p:cTn id="122" dur="500"/>
                                        <p:tgtEl>
                                          <p:spTgt spid="13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5">
                                            <p:txEl>
                                              <p:pRg st="10" end="10"/>
                                            </p:txEl>
                                          </p:spTgt>
                                        </p:tgtEl>
                                        <p:attrNameLst>
                                          <p:attrName>style.visibility</p:attrName>
                                        </p:attrNameLst>
                                      </p:cBhvr>
                                      <p:to>
                                        <p:strVal val="visible"/>
                                      </p:to>
                                    </p:set>
                                    <p:animEffect transition="in" filter="fade">
                                      <p:cBhvr>
                                        <p:cTn id="125" dur="500"/>
                                        <p:tgtEl>
                                          <p:spTgt spid="125">
                                            <p:txEl>
                                              <p:pRg st="10" end="10"/>
                                            </p:txEl>
                                          </p:spTgt>
                                        </p:tgtEl>
                                      </p:cBhvr>
                                    </p:animEffect>
                                  </p:childTnLst>
                                </p:cTn>
                              </p:par>
                              <p:par>
                                <p:cTn id="126" presetID="10" presetClass="exit" presetSubtype="0" fill="hold" nodeType="withEffect">
                                  <p:stCondLst>
                                    <p:cond delay="0"/>
                                  </p:stCondLst>
                                  <p:childTnLst>
                                    <p:animEffect transition="out" filter="fade">
                                      <p:cBhvr>
                                        <p:cTn id="127" dur="500"/>
                                        <p:tgtEl>
                                          <p:spTgt spid="85"/>
                                        </p:tgtEl>
                                      </p:cBhvr>
                                    </p:animEffect>
                                    <p:set>
                                      <p:cBhvr>
                                        <p:cTn id="128" dur="1" fill="hold">
                                          <p:stCondLst>
                                            <p:cond delay="499"/>
                                          </p:stCondLst>
                                        </p:cTn>
                                        <p:tgtEl>
                                          <p:spTgt spid="85"/>
                                        </p:tgtEl>
                                        <p:attrNameLst>
                                          <p:attrName>style.visibility</p:attrName>
                                        </p:attrNameLst>
                                      </p:cBhvr>
                                      <p:to>
                                        <p:strVal val="hidden"/>
                                      </p:to>
                                    </p:set>
                                  </p:childTnLst>
                                </p:cTn>
                              </p:par>
                              <p:par>
                                <p:cTn id="129" presetID="10" presetClass="entr" presetSubtype="0" fill="hold" nodeType="withEffect">
                                  <p:stCondLst>
                                    <p:cond delay="0"/>
                                  </p:stCondLst>
                                  <p:childTnLst>
                                    <p:set>
                                      <p:cBhvr>
                                        <p:cTn id="130" dur="1" fill="hold">
                                          <p:stCondLst>
                                            <p:cond delay="0"/>
                                          </p:stCondLst>
                                        </p:cTn>
                                        <p:tgtEl>
                                          <p:spTgt spid="138"/>
                                        </p:tgtEl>
                                        <p:attrNameLst>
                                          <p:attrName>style.visibility</p:attrName>
                                        </p:attrNameLst>
                                      </p:cBhvr>
                                      <p:to>
                                        <p:strVal val="visible"/>
                                      </p:to>
                                    </p:set>
                                    <p:animEffect transition="in" filter="fade">
                                      <p:cBhvr>
                                        <p:cTn id="131" dur="500"/>
                                        <p:tgtEl>
                                          <p:spTgt spid="138"/>
                                        </p:tgtEl>
                                      </p:cBhvr>
                                    </p:animEffect>
                                  </p:childTnLst>
                                </p:cTn>
                              </p:par>
                              <p:par>
                                <p:cTn id="132" presetID="3" presetClass="emph" presetSubtype="2" fill="hold" nodeType="withEffect">
                                  <p:stCondLst>
                                    <p:cond delay="0"/>
                                  </p:stCondLst>
                                  <p:childTnLst>
                                    <p:animClr clrSpc="rgb" dir="cw">
                                      <p:cBhvr override="childStyle">
                                        <p:cTn id="133" dur="500" fill="hold"/>
                                        <p:tgtEl>
                                          <p:spTgt spid="125">
                                            <p:txEl>
                                              <p:pRg st="9" end="9"/>
                                            </p:txEl>
                                          </p:spTgt>
                                        </p:tgtEl>
                                        <p:attrNameLst>
                                          <p:attrName>style.color</p:attrName>
                                        </p:attrNameLst>
                                      </p:cBhvr>
                                      <p:to>
                                        <a:srgbClr val="777777"/>
                                      </p:to>
                                    </p:animClr>
                                  </p:childTnLst>
                                </p:cTn>
                              </p:par>
                            </p:childTnLst>
                          </p:cTn>
                        </p:par>
                      </p:childTnLst>
                    </p:cTn>
                  </p:par>
                  <p:par>
                    <p:cTn id="134" fill="hold">
                      <p:stCondLst>
                        <p:cond delay="indefinite"/>
                      </p:stCondLst>
                      <p:childTnLst>
                        <p:par>
                          <p:cTn id="135" fill="hold">
                            <p:stCondLst>
                              <p:cond delay="0"/>
                            </p:stCondLst>
                            <p:childTnLst>
                              <p:par>
                                <p:cTn id="136" presetID="3" presetClass="emph" presetSubtype="2" fill="hold" nodeType="clickEffect">
                                  <p:stCondLst>
                                    <p:cond delay="0"/>
                                  </p:stCondLst>
                                  <p:childTnLst>
                                    <p:animClr clrSpc="rgb" dir="cw">
                                      <p:cBhvr override="childStyle">
                                        <p:cTn id="137" dur="500" fill="hold"/>
                                        <p:tgtEl>
                                          <p:spTgt spid="125">
                                            <p:txEl>
                                              <p:pRg st="10" end="10"/>
                                            </p:txEl>
                                          </p:spTgt>
                                        </p:tgtEl>
                                        <p:attrNameLst>
                                          <p:attrName>style.color</p:attrName>
                                        </p:attrNameLst>
                                      </p:cBhvr>
                                      <p:to>
                                        <a:srgbClr val="777777"/>
                                      </p:to>
                                    </p:animClr>
                                  </p:childTnLst>
                                </p:cTn>
                              </p:par>
                              <p:par>
                                <p:cTn id="138" presetID="10" presetClass="exit" presetSubtype="0" fill="hold" nodeType="withEffect">
                                  <p:stCondLst>
                                    <p:cond delay="0"/>
                                  </p:stCondLst>
                                  <p:childTnLst>
                                    <p:animEffect transition="out" filter="fade">
                                      <p:cBhvr>
                                        <p:cTn id="139" dur="500"/>
                                        <p:tgtEl>
                                          <p:spTgt spid="90"/>
                                        </p:tgtEl>
                                      </p:cBhvr>
                                    </p:animEffect>
                                    <p:set>
                                      <p:cBhvr>
                                        <p:cTn id="140" dur="1" fill="hold">
                                          <p:stCondLst>
                                            <p:cond delay="499"/>
                                          </p:stCondLst>
                                        </p:cTn>
                                        <p:tgtEl>
                                          <p:spTgt spid="90"/>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16"/>
                                        </p:tgtEl>
                                      </p:cBhvr>
                                    </p:animEffect>
                                    <p:set>
                                      <p:cBhvr>
                                        <p:cTn id="143" dur="1" fill="hold">
                                          <p:stCondLst>
                                            <p:cond delay="499"/>
                                          </p:stCondLst>
                                        </p:cTn>
                                        <p:tgtEl>
                                          <p:spTgt spid="116"/>
                                        </p:tgtEl>
                                        <p:attrNameLst>
                                          <p:attrName>style.visibility</p:attrName>
                                        </p:attrNameLst>
                                      </p:cBhvr>
                                      <p:to>
                                        <p:strVal val="hidden"/>
                                      </p:to>
                                    </p:set>
                                  </p:childTnLst>
                                </p:cTn>
                              </p:par>
                              <p:par>
                                <p:cTn id="144" presetID="10" presetClass="exit" presetSubtype="0" fill="hold" grpId="0" nodeType="withEffect">
                                  <p:stCondLst>
                                    <p:cond delay="0"/>
                                  </p:stCondLst>
                                  <p:childTnLst>
                                    <p:animEffect transition="out" filter="fade">
                                      <p:cBhvr>
                                        <p:cTn id="145" dur="500"/>
                                        <p:tgtEl>
                                          <p:spTgt spid="133"/>
                                        </p:tgtEl>
                                      </p:cBhvr>
                                    </p:animEffect>
                                    <p:set>
                                      <p:cBhvr>
                                        <p:cTn id="146" dur="1" fill="hold">
                                          <p:stCondLst>
                                            <p:cond delay="499"/>
                                          </p:stCondLst>
                                        </p:cTn>
                                        <p:tgtEl>
                                          <p:spTgt spid="133"/>
                                        </p:tgtEl>
                                        <p:attrNameLst>
                                          <p:attrName>style.visibility</p:attrName>
                                        </p:attrNameLst>
                                      </p:cBhvr>
                                      <p:to>
                                        <p:strVal val="hidden"/>
                                      </p:to>
                                    </p:set>
                                  </p:childTnLst>
                                </p:cTn>
                              </p:par>
                              <p:par>
                                <p:cTn id="147" presetID="10" presetClass="entr" presetSubtype="0" fill="hold" grpId="0" nodeType="withEffect">
                                  <p:stCondLst>
                                    <p:cond delay="0"/>
                                  </p:stCondLst>
                                  <p:childTnLst>
                                    <p:set>
                                      <p:cBhvr>
                                        <p:cTn id="148" dur="1" fill="hold">
                                          <p:stCondLst>
                                            <p:cond delay="0"/>
                                          </p:stCondLst>
                                        </p:cTn>
                                        <p:tgtEl>
                                          <p:spTgt spid="125">
                                            <p:txEl>
                                              <p:pRg st="11" end="11"/>
                                            </p:txEl>
                                          </p:spTgt>
                                        </p:tgtEl>
                                        <p:attrNameLst>
                                          <p:attrName>style.visibility</p:attrName>
                                        </p:attrNameLst>
                                      </p:cBhvr>
                                      <p:to>
                                        <p:strVal val="visible"/>
                                      </p:to>
                                    </p:set>
                                    <p:animEffect transition="in" filter="fade">
                                      <p:cBhvr>
                                        <p:cTn id="149" dur="500"/>
                                        <p:tgtEl>
                                          <p:spTgt spid="12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3" grpId="0" animBg="1"/>
      <p:bldP spid="133" grpId="1" animBg="1"/>
      <p:bldP spid="130" grpId="0" animBg="1"/>
      <p:bldP spid="130" grpId="1" animBg="1"/>
      <p:bldP spid="132" grpId="0" animBg="1"/>
      <p:bldP spid="132" grpId="1" animBg="1"/>
      <p:bldP spid="125"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Profile #2</a:t>
            </a:r>
            <a:endParaRPr lang="en-US" dirty="0"/>
          </a:p>
        </p:txBody>
      </p:sp>
      <p:graphicFrame>
        <p:nvGraphicFramePr>
          <p:cNvPr id="6" name="Content Placeholder 3"/>
          <p:cNvGraphicFramePr>
            <a:graphicFrameLocks noGrp="1"/>
          </p:cNvGraphicFramePr>
          <p:nvPr>
            <p:ph idx="4294967295"/>
            <p:extLst>
              <p:ext uri="{D42A27DB-BD31-4B8C-83A1-F6EECF244321}">
                <p14:modId xmlns:p14="http://schemas.microsoft.com/office/powerpoint/2010/main" val="1325295660"/>
              </p:ext>
            </p:extLst>
          </p:nvPr>
        </p:nvGraphicFramePr>
        <p:xfrm>
          <a:off x="1284290" y="2895601"/>
          <a:ext cx="9995043" cy="2985347"/>
        </p:xfrm>
        <a:graphic>
          <a:graphicData uri="http://schemas.openxmlformats.org/drawingml/2006/table">
            <a:tbl>
              <a:tblPr firstRow="1" bandRow="1">
                <a:tableStyleId>{93296810-A885-4BE3-A3E7-6D5BEEA58F35}</a:tableStyleId>
              </a:tblPr>
              <a:tblGrid>
                <a:gridCol w="3400201"/>
                <a:gridCol w="6594842"/>
              </a:tblGrid>
              <a:tr h="375920">
                <a:tc>
                  <a:txBody>
                    <a:bodyPr/>
                    <a:lstStyle/>
                    <a:p>
                      <a:r>
                        <a:rPr lang="en-US" sz="1900" dirty="0" smtClean="0"/>
                        <a:t>Profile Item</a:t>
                      </a:r>
                      <a:endParaRPr lang="en-US" sz="1900" dirty="0"/>
                    </a:p>
                  </a:txBody>
                  <a:tcPr marL="121888" marR="121888">
                    <a:solidFill>
                      <a:schemeClr val="accent2">
                        <a:lumMod val="75000"/>
                      </a:schemeClr>
                    </a:solidFill>
                  </a:tcPr>
                </a:tc>
                <a:tc>
                  <a:txBody>
                    <a:bodyPr/>
                    <a:lstStyle/>
                    <a:p>
                      <a:r>
                        <a:rPr lang="en-US" sz="1900" dirty="0" smtClean="0"/>
                        <a:t>Hierarchy Design Impacts</a:t>
                      </a:r>
                      <a:endParaRPr lang="en-US" sz="1900" dirty="0"/>
                    </a:p>
                  </a:txBody>
                  <a:tcPr marL="121888" marR="121888">
                    <a:solidFill>
                      <a:schemeClr val="accent2">
                        <a:lumMod val="75000"/>
                      </a:schemeClr>
                    </a:solidFill>
                  </a:tcPr>
                </a:tc>
              </a:tr>
              <a:tr h="660400">
                <a:tc>
                  <a:txBody>
                    <a:bodyPr/>
                    <a:lstStyle/>
                    <a:p>
                      <a:r>
                        <a:rPr lang="en-US" sz="1900" b="1" dirty="0" smtClean="0"/>
                        <a:t>Company Locations</a:t>
                      </a:r>
                      <a:endParaRPr lang="en-US" sz="1900" b="1" dirty="0"/>
                    </a:p>
                  </a:txBody>
                  <a:tcPr marL="121888" marR="121888">
                    <a:solidFill>
                      <a:schemeClr val="accent2">
                        <a:lumMod val="60000"/>
                        <a:lumOff val="40000"/>
                      </a:schemeClr>
                    </a:solidFill>
                  </a:tcPr>
                </a:tc>
                <a:tc>
                  <a:txBody>
                    <a:bodyPr/>
                    <a:lstStyle/>
                    <a:p>
                      <a:r>
                        <a:rPr lang="en-US" sz="1900" b="1" dirty="0" smtClean="0"/>
                        <a:t>Headquarters in Chicago</a:t>
                      </a:r>
                    </a:p>
                    <a:p>
                      <a:r>
                        <a:rPr lang="en-US" sz="1900" b="1" dirty="0" smtClean="0"/>
                        <a:t>Subsidiary</a:t>
                      </a:r>
                      <a:r>
                        <a:rPr lang="en-US" sz="1900" b="1" baseline="0" dirty="0" smtClean="0"/>
                        <a:t> in London</a:t>
                      </a:r>
                      <a:endParaRPr lang="en-US" sz="1900" b="1" dirty="0"/>
                    </a:p>
                  </a:txBody>
                  <a:tcPr marL="121888" marR="121888">
                    <a:solidFill>
                      <a:schemeClr val="accent2">
                        <a:lumMod val="60000"/>
                        <a:lumOff val="40000"/>
                      </a:schemeClr>
                    </a:solidFill>
                  </a:tcPr>
                </a:tc>
              </a:tr>
              <a:tr h="660400">
                <a:tc>
                  <a:txBody>
                    <a:bodyPr/>
                    <a:lstStyle/>
                    <a:p>
                      <a:r>
                        <a:rPr lang="en-US" sz="1900" b="1" dirty="0" smtClean="0"/>
                        <a:t>Administrators</a:t>
                      </a:r>
                      <a:endParaRPr lang="en-US" sz="1900" b="1" dirty="0"/>
                    </a:p>
                  </a:txBody>
                  <a:tcPr marL="121888" marR="121888">
                    <a:solidFill>
                      <a:schemeClr val="accent2">
                        <a:lumMod val="60000"/>
                        <a:lumOff val="40000"/>
                      </a:schemeClr>
                    </a:solidFill>
                  </a:tcPr>
                </a:tc>
                <a:tc>
                  <a:txBody>
                    <a:bodyPr/>
                    <a:lstStyle/>
                    <a:p>
                      <a:r>
                        <a:rPr lang="en-US" sz="1900" b="1" dirty="0" smtClean="0"/>
                        <a:t>2-4 administrator with other IT responsibilities, limited day to day use</a:t>
                      </a:r>
                      <a:endParaRPr lang="en-US" sz="1900" b="1" dirty="0"/>
                    </a:p>
                  </a:txBody>
                  <a:tcPr marL="121888" marR="121888">
                    <a:solidFill>
                      <a:schemeClr val="accent2">
                        <a:lumMod val="60000"/>
                        <a:lumOff val="40000"/>
                      </a:schemeClr>
                    </a:solidFill>
                  </a:tcPr>
                </a:tc>
              </a:tr>
              <a:tr h="592667">
                <a:tc>
                  <a:txBody>
                    <a:bodyPr/>
                    <a:lstStyle/>
                    <a:p>
                      <a:r>
                        <a:rPr lang="en-US" sz="1900" b="1" dirty="0" smtClean="0"/>
                        <a:t>System Count</a:t>
                      </a:r>
                      <a:endParaRPr lang="en-US" sz="1900" b="1" dirty="0"/>
                    </a:p>
                  </a:txBody>
                  <a:tcPr marL="121888" marR="121888">
                    <a:solidFill>
                      <a:schemeClr val="accent2">
                        <a:lumMod val="60000"/>
                        <a:lumOff val="40000"/>
                      </a:schemeClr>
                    </a:solidFill>
                  </a:tcPr>
                </a:tc>
                <a:tc>
                  <a:txBody>
                    <a:bodyPr/>
                    <a:lstStyle/>
                    <a:p>
                      <a:r>
                        <a:rPr lang="en-US" sz="1900" b="1" baseline="0" dirty="0" smtClean="0"/>
                        <a:t>Approx. 25,000 clients</a:t>
                      </a:r>
                      <a:endParaRPr lang="en-US" sz="1900" b="1" dirty="0"/>
                    </a:p>
                  </a:txBody>
                  <a:tcPr marL="121888" marR="121888">
                    <a:solidFill>
                      <a:schemeClr val="accent2">
                        <a:lumMod val="60000"/>
                        <a:lumOff val="40000"/>
                      </a:schemeClr>
                    </a:solidFill>
                  </a:tcPr>
                </a:tc>
              </a:tr>
              <a:tr h="660400">
                <a:tc>
                  <a:txBody>
                    <a:bodyPr/>
                    <a:lstStyle/>
                    <a:p>
                      <a:r>
                        <a:rPr lang="en-US" sz="1900" b="1" dirty="0" smtClean="0"/>
                        <a:t>Feature Set </a:t>
                      </a:r>
                      <a:r>
                        <a:rPr lang="en-US" sz="1900" b="1" baseline="0" dirty="0" smtClean="0"/>
                        <a:t>Usage</a:t>
                      </a:r>
                      <a:endParaRPr lang="en-US" sz="1900" b="1" dirty="0"/>
                    </a:p>
                  </a:txBody>
                  <a:tcPr marL="121888" marR="121888">
                    <a:solidFill>
                      <a:schemeClr val="accent2">
                        <a:lumMod val="60000"/>
                        <a:lumOff val="40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900" b="1" dirty="0" smtClean="0"/>
                        <a:t>Hardware Inventory every 7 days, deploys software</a:t>
                      </a:r>
                      <a:r>
                        <a:rPr lang="en-US" sz="1900" b="1" baseline="0" dirty="0" smtClean="0"/>
                        <a:t> and software updates</a:t>
                      </a:r>
                      <a:endParaRPr lang="en-US" sz="1900" b="1" dirty="0" smtClean="0"/>
                    </a:p>
                  </a:txBody>
                  <a:tcPr marL="121888" marR="121888">
                    <a:solidFill>
                      <a:schemeClr val="accent2">
                        <a:lumMod val="60000"/>
                        <a:lumOff val="40000"/>
                      </a:schemeClr>
                    </a:solidFill>
                  </a:tcPr>
                </a:tc>
              </a:tr>
            </a:tbl>
          </a:graphicData>
        </a:graphic>
      </p:graphicFrame>
      <p:sp>
        <p:nvSpPr>
          <p:cNvPr id="3" name="Rectangle 2"/>
          <p:cNvSpPr/>
          <p:nvPr/>
        </p:nvSpPr>
        <p:spPr>
          <a:xfrm>
            <a:off x="7313295" y="394233"/>
            <a:ext cx="3036815" cy="400087"/>
          </a:xfrm>
          <a:prstGeom prst="rect">
            <a:avLst/>
          </a:prstGeom>
        </p:spPr>
        <p:txBody>
          <a:bodyPr wrap="none" lIns="121899" tIns="60949" rIns="121899" bIns="60949">
            <a:spAutoFit/>
          </a:bodyPr>
          <a:lstStyle/>
          <a:p>
            <a:r>
              <a:rPr lang="en-US" b="1" dirty="0" smtClean="0">
                <a:solidFill>
                  <a:schemeClr val="tx2"/>
                </a:solidFill>
              </a:rPr>
              <a:t>“Minimize Infrastructure”</a:t>
            </a:r>
            <a:endParaRPr lang="en-US" b="1" dirty="0"/>
          </a:p>
        </p:txBody>
      </p:sp>
      <p:sp>
        <p:nvSpPr>
          <p:cNvPr id="7" name="TextBox 6"/>
          <p:cNvSpPr txBox="1"/>
          <p:nvPr/>
        </p:nvSpPr>
        <p:spPr>
          <a:xfrm>
            <a:off x="519113" y="1447018"/>
            <a:ext cx="10665222" cy="677086"/>
          </a:xfrm>
          <a:prstGeom prst="rect">
            <a:avLst/>
          </a:prstGeom>
          <a:noFill/>
        </p:spPr>
        <p:txBody>
          <a:bodyPr wrap="square" lIns="121899" tIns="60949" rIns="121899" bIns="60949" rtlCol="0">
            <a:spAutoFit/>
          </a:bodyPr>
          <a:lstStyle/>
          <a:p>
            <a:r>
              <a:rPr lang="en-US" b="1" dirty="0" smtClean="0"/>
              <a:t>Infrastructure Goal:  </a:t>
            </a:r>
            <a:r>
              <a:rPr lang="en-US" b="1" dirty="0" smtClean="0">
                <a:effectLst>
                  <a:outerShdw blurRad="38100" dist="38100" dir="2700000" algn="tl">
                    <a:srgbClr val="000000">
                      <a:alpha val="43137"/>
                    </a:srgbClr>
                  </a:outerShdw>
                </a:effectLst>
              </a:rPr>
              <a:t>Minimize ConfigMgr infrastructure to support unique remote control settings for the HR department and hardware inventory policies for servers.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59457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a:endCxn id="17" idx="3"/>
          </p:cNvCxnSpPr>
          <p:nvPr/>
        </p:nvCxnSpPr>
        <p:spPr>
          <a:xfrm rot="10800000">
            <a:off x="5819286" y="3053747"/>
            <a:ext cx="2353720" cy="1524028"/>
          </a:xfrm>
          <a:prstGeom prst="line">
            <a:avLst/>
          </a:prstGeom>
          <a:ln w="57150">
            <a:prstDash val="dash"/>
          </a:ln>
        </p:spPr>
        <p:style>
          <a:lnRef idx="3">
            <a:schemeClr val="accent4"/>
          </a:lnRef>
          <a:fillRef idx="0">
            <a:schemeClr val="accent4"/>
          </a:fillRef>
          <a:effectRef idx="2">
            <a:schemeClr val="accent4"/>
          </a:effectRef>
          <a:fontRef idx="minor">
            <a:schemeClr val="tx1"/>
          </a:fontRef>
        </p:style>
      </p:cxnSp>
      <p:cxnSp>
        <p:nvCxnSpPr>
          <p:cNvPr id="48" name="Curved Connector 47"/>
          <p:cNvCxnSpPr/>
          <p:nvPr/>
        </p:nvCxnSpPr>
        <p:spPr>
          <a:xfrm rot="16200000" flipH="1">
            <a:off x="3953539" y="1839708"/>
            <a:ext cx="77109" cy="3036768"/>
          </a:xfrm>
          <a:prstGeom prst="curvedConnector3">
            <a:avLst>
              <a:gd name="adj1" fmla="val 1273501"/>
            </a:avLst>
          </a:prstGeom>
          <a:ln w="57150">
            <a:prstDash val="dash"/>
            <a:tailEnd type="none"/>
          </a:ln>
        </p:spPr>
        <p:style>
          <a:lnRef idx="3">
            <a:schemeClr val="accent4"/>
          </a:lnRef>
          <a:fillRef idx="0">
            <a:schemeClr val="accent4"/>
          </a:fillRef>
          <a:effectRef idx="2">
            <a:schemeClr val="accent4"/>
          </a:effectRef>
          <a:fontRef idx="minor">
            <a:schemeClr val="tx1"/>
          </a:fontRef>
        </p:style>
      </p:cxn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506" y="1072545"/>
            <a:ext cx="304720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26"/>
          <p:cNvGrpSpPr/>
          <p:nvPr/>
        </p:nvGrpSpPr>
        <p:grpSpPr>
          <a:xfrm>
            <a:off x="301019" y="2124092"/>
            <a:ext cx="2682389" cy="1400373"/>
            <a:chOff x="346496" y="2514600"/>
            <a:chExt cx="2012316" cy="1400373"/>
          </a:xfrm>
        </p:grpSpPr>
        <p:sp>
          <p:nvSpPr>
            <p:cNvPr id="15" name="TextBox 14"/>
            <p:cNvSpPr txBox="1"/>
            <p:nvPr/>
          </p:nvSpPr>
          <p:spPr>
            <a:xfrm>
              <a:off x="346496" y="2514600"/>
              <a:ext cx="1710904" cy="1400373"/>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HR Primary Site</a:t>
              </a:r>
            </a:p>
            <a:p>
              <a:pPr marL="228560" indent="-228560">
                <a:buFont typeface="Arial" pitchFamily="34" charset="0"/>
                <a:buChar char="•"/>
              </a:pPr>
              <a:r>
                <a:rPr lang="en-US" sz="1400" dirty="0"/>
                <a:t>Primary site (</a:t>
              </a:r>
              <a:r>
                <a:rPr lang="en-US" sz="1400" dirty="0"/>
                <a:t>300 </a:t>
              </a:r>
              <a:r>
                <a:rPr lang="en-US" sz="1400" dirty="0"/>
                <a:t>clients)</a:t>
              </a:r>
            </a:p>
            <a:p>
              <a:pPr marL="228560" indent="-228560">
                <a:buFont typeface="Arial" pitchFamily="34" charset="0"/>
                <a:buChar char="•"/>
              </a:pPr>
              <a:r>
                <a:rPr lang="en-US" sz="1400" dirty="0"/>
                <a:t>Remote Control Disabled</a:t>
              </a:r>
            </a:p>
            <a:p>
              <a:pPr marL="228560" indent="-228560">
                <a:buFont typeface="Arial" pitchFamily="34" charset="0"/>
                <a:buChar char="•"/>
              </a:pPr>
              <a:r>
                <a:rPr lang="en-US" sz="1400" dirty="0"/>
                <a:t>Admin Segmentation</a:t>
              </a:r>
            </a:p>
          </p:txBody>
        </p:sp>
        <p:pic>
          <p:nvPicPr>
            <p:cNvPr id="13"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1895475" y="2987057"/>
              <a:ext cx="463337" cy="685800"/>
            </a:xfrm>
            <a:prstGeom prst="rect">
              <a:avLst/>
            </a:prstGeom>
            <a:noFill/>
          </p:spPr>
        </p:pic>
      </p:grpSp>
      <p:grpSp>
        <p:nvGrpSpPr>
          <p:cNvPr id="3" name="Group 25"/>
          <p:cNvGrpSpPr/>
          <p:nvPr/>
        </p:nvGrpSpPr>
        <p:grpSpPr>
          <a:xfrm>
            <a:off x="5201665" y="2200291"/>
            <a:ext cx="2971341" cy="1196357"/>
            <a:chOff x="4022938" y="2590800"/>
            <a:chExt cx="2229086" cy="1196357"/>
          </a:xfrm>
        </p:grpSpPr>
        <p:sp>
          <p:nvSpPr>
            <p:cNvPr id="16" name="TextBox 15"/>
            <p:cNvSpPr txBox="1"/>
            <p:nvPr/>
          </p:nvSpPr>
          <p:spPr>
            <a:xfrm>
              <a:off x="4419599" y="2590800"/>
              <a:ext cx="1832425" cy="995130"/>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Chicago Central Site</a:t>
              </a:r>
            </a:p>
            <a:p>
              <a:pPr marL="228560" indent="-228560">
                <a:buFont typeface="Arial" pitchFamily="34" charset="0"/>
                <a:buChar char="•"/>
              </a:pPr>
              <a:r>
                <a:rPr lang="en-US" sz="1400" dirty="0"/>
                <a:t>Primary site </a:t>
              </a:r>
              <a:r>
                <a:rPr lang="en-US" sz="1400" dirty="0"/>
                <a:t>(~14,700 clients</a:t>
              </a:r>
              <a:r>
                <a:rPr lang="en-US" sz="1400" dirty="0"/>
                <a:t>)</a:t>
              </a:r>
            </a:p>
            <a:p>
              <a:pPr marL="228560" indent="-228560">
                <a:buFont typeface="Arial" pitchFamily="34" charset="0"/>
                <a:buChar char="•"/>
              </a:pPr>
              <a:r>
                <a:rPr lang="en-US" sz="1400" dirty="0"/>
                <a:t>Remote Control Enabled</a:t>
              </a:r>
            </a:p>
          </p:txBody>
        </p:sp>
        <p:pic>
          <p:nvPicPr>
            <p:cNvPr id="17"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4022938" y="3101357"/>
              <a:ext cx="463337" cy="685800"/>
            </a:xfrm>
            <a:prstGeom prst="rect">
              <a:avLst/>
            </a:prstGeom>
            <a:noFill/>
          </p:spPr>
        </p:pic>
      </p:grpSp>
      <p:grpSp>
        <p:nvGrpSpPr>
          <p:cNvPr id="4" name="Group 27"/>
          <p:cNvGrpSpPr/>
          <p:nvPr/>
        </p:nvGrpSpPr>
        <p:grpSpPr>
          <a:xfrm>
            <a:off x="7615644" y="3932487"/>
            <a:ext cx="1625177" cy="1481548"/>
            <a:chOff x="4505466" y="4079113"/>
            <a:chExt cx="1219200" cy="1481548"/>
          </a:xfrm>
        </p:grpSpPr>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066" y="4079113"/>
              <a:ext cx="990600" cy="1279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466" y="4724400"/>
              <a:ext cx="836261" cy="83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TextBox 24"/>
          <p:cNvSpPr txBox="1"/>
          <p:nvPr/>
        </p:nvSpPr>
        <p:spPr>
          <a:xfrm>
            <a:off x="2886353" y="3416511"/>
            <a:ext cx="2568011" cy="707886"/>
          </a:xfrm>
          <a:prstGeom prst="rect">
            <a:avLst/>
          </a:prstGeom>
          <a:noFill/>
        </p:spPr>
        <p:txBody>
          <a:bodyPr wrap="none" lIns="0" tIns="0" rIns="0" bIns="0" rtlCol="0">
            <a:spAutoFit/>
          </a:bodyPr>
          <a:lstStyle/>
          <a:p>
            <a:r>
              <a:rPr lang="en-US" sz="2700" dirty="0">
                <a:gradFill>
                  <a:gsLst>
                    <a:gs pos="0">
                      <a:schemeClr val="tx1"/>
                    </a:gs>
                    <a:gs pos="86000">
                      <a:schemeClr val="tx1"/>
                    </a:gs>
                  </a:gsLst>
                  <a:lin ang="5400000" scaled="0"/>
                </a:gradFill>
                <a:effectLst>
                  <a:outerShdw blurRad="38100" dist="38100" dir="2700000" algn="tl">
                    <a:srgbClr val="000000">
                      <a:alpha val="43137"/>
                    </a:srgbClr>
                  </a:outerShdw>
                </a:effectLst>
              </a:rPr>
              <a:t>Chicago Campus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15,000 clients</a:t>
            </a:r>
          </a:p>
        </p:txBody>
      </p:sp>
      <p:sp>
        <p:nvSpPr>
          <p:cNvPr id="37" name="TextBox 36"/>
          <p:cNvSpPr txBox="1"/>
          <p:nvPr/>
        </p:nvSpPr>
        <p:spPr>
          <a:xfrm>
            <a:off x="7008577" y="5437126"/>
            <a:ext cx="2311530" cy="1000274"/>
          </a:xfrm>
          <a:prstGeom prst="rect">
            <a:avLst/>
          </a:prstGeom>
          <a:noFill/>
        </p:spPr>
        <p:txBody>
          <a:bodyPr wrap="none" lIns="0" tIns="0" rIns="0" bIns="0" rtlCol="0">
            <a:spAutoFit/>
          </a:bodyPr>
          <a:lstStyle/>
          <a:p>
            <a:r>
              <a:rPr lang="en-US" sz="2700" dirty="0">
                <a:gradFill>
                  <a:gsLst>
                    <a:gs pos="0">
                      <a:schemeClr val="tx1"/>
                    </a:gs>
                    <a:gs pos="86000">
                      <a:schemeClr val="tx1"/>
                    </a:gs>
                  </a:gsLst>
                  <a:lin ang="5400000" scaled="0"/>
                </a:gradFill>
                <a:effectLst>
                  <a:outerShdw blurRad="38100" dist="38100" dir="2700000" algn="tl">
                    <a:srgbClr val="000000">
                      <a:alpha val="43137"/>
                    </a:srgbClr>
                  </a:outerShdw>
                </a:effectLst>
              </a:rPr>
              <a:t>London Offices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9,500 desktops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500 Servers</a:t>
            </a:r>
          </a:p>
        </p:txBody>
      </p:sp>
      <p:grpSp>
        <p:nvGrpSpPr>
          <p:cNvPr id="5" name="Group 29"/>
          <p:cNvGrpSpPr/>
          <p:nvPr/>
        </p:nvGrpSpPr>
        <p:grpSpPr>
          <a:xfrm>
            <a:off x="8912545" y="3941821"/>
            <a:ext cx="2746055" cy="1277887"/>
            <a:chOff x="6691183" y="3970393"/>
            <a:chExt cx="1866516" cy="1277887"/>
          </a:xfrm>
        </p:grpSpPr>
        <p:sp>
          <p:nvSpPr>
            <p:cNvPr id="8" name="TextBox 7"/>
            <p:cNvSpPr txBox="1"/>
            <p:nvPr/>
          </p:nvSpPr>
          <p:spPr>
            <a:xfrm>
              <a:off x="6934200" y="3970393"/>
              <a:ext cx="1623499" cy="1184930"/>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London Desktop Site</a:t>
              </a:r>
            </a:p>
            <a:p>
              <a:pPr marL="228560" indent="-228560">
                <a:buFont typeface="Arial" pitchFamily="34" charset="0"/>
                <a:buChar char="•"/>
              </a:pPr>
              <a:r>
                <a:rPr lang="en-US" sz="1400" dirty="0"/>
                <a:t>Primary site </a:t>
              </a:r>
              <a:r>
                <a:rPr lang="en-US" sz="1400" dirty="0"/>
                <a:t>(9,500 </a:t>
              </a:r>
              <a:r>
                <a:rPr lang="en-US" sz="1400" dirty="0"/>
                <a:t>clients</a:t>
              </a:r>
              <a:r>
                <a:rPr lang="en-US" sz="1400" dirty="0"/>
                <a:t>)</a:t>
              </a:r>
            </a:p>
            <a:p>
              <a:pPr marL="228560" indent="-228560">
                <a:buFont typeface="Arial" pitchFamily="34" charset="0"/>
                <a:buChar char="•"/>
              </a:pPr>
              <a:r>
                <a:rPr lang="en-US" sz="1400" dirty="0"/>
                <a:t>Standard Inventory Policies for desktop</a:t>
              </a:r>
              <a:endParaRPr lang="en-US" sz="1400" dirty="0"/>
            </a:p>
          </p:txBody>
        </p:sp>
        <p:pic>
          <p:nvPicPr>
            <p:cNvPr id="9"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6691183" y="4714880"/>
              <a:ext cx="360373" cy="533400"/>
            </a:xfrm>
            <a:prstGeom prst="rect">
              <a:avLst/>
            </a:prstGeom>
            <a:noFill/>
          </p:spPr>
        </p:pic>
      </p:grpSp>
      <p:grpSp>
        <p:nvGrpSpPr>
          <p:cNvPr id="6" name="Group 30"/>
          <p:cNvGrpSpPr/>
          <p:nvPr/>
        </p:nvGrpSpPr>
        <p:grpSpPr>
          <a:xfrm>
            <a:off x="5356593" y="4103301"/>
            <a:ext cx="2385994" cy="1615817"/>
            <a:chOff x="4001238" y="4114800"/>
            <a:chExt cx="1789962" cy="1615817"/>
          </a:xfrm>
        </p:grpSpPr>
        <p:sp>
          <p:nvSpPr>
            <p:cNvPr id="38" name="TextBox 37"/>
            <p:cNvSpPr txBox="1"/>
            <p:nvPr/>
          </p:nvSpPr>
          <p:spPr>
            <a:xfrm>
              <a:off x="4001238" y="4114800"/>
              <a:ext cx="1710904" cy="1615817"/>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London Servers Site</a:t>
              </a:r>
            </a:p>
            <a:p>
              <a:pPr marL="228560" indent="-228560">
                <a:buFont typeface="Arial" pitchFamily="34" charset="0"/>
                <a:buChar char="•"/>
              </a:pPr>
              <a:r>
                <a:rPr lang="en-US" sz="1400" dirty="0"/>
                <a:t>Primary site </a:t>
              </a:r>
              <a:r>
                <a:rPr lang="en-US" sz="1400" dirty="0"/>
                <a:t>(500  clients)</a:t>
              </a:r>
              <a:endParaRPr lang="en-US" sz="1400" dirty="0"/>
            </a:p>
            <a:p>
              <a:pPr marL="228560" indent="-228560">
                <a:buFont typeface="Arial" pitchFamily="34" charset="0"/>
                <a:buChar char="•"/>
              </a:pPr>
              <a:r>
                <a:rPr lang="en-US" sz="1400" dirty="0"/>
                <a:t>Hardware Inventory Policies unique to Servers</a:t>
              </a:r>
            </a:p>
            <a:p>
              <a:pPr marL="228560" indent="-228560">
                <a:buFont typeface="Arial" pitchFamily="34" charset="0"/>
                <a:buChar char="•"/>
              </a:pPr>
              <a:r>
                <a:rPr lang="en-US" sz="1400" dirty="0"/>
                <a:t>Admin Segmentation</a:t>
              </a:r>
            </a:p>
          </p:txBody>
        </p:sp>
        <p:pic>
          <p:nvPicPr>
            <p:cNvPr id="39"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5430827" y="4640615"/>
              <a:ext cx="360373" cy="533400"/>
            </a:xfrm>
            <a:prstGeom prst="rect">
              <a:avLst/>
            </a:prstGeom>
            <a:noFill/>
          </p:spPr>
        </p:pic>
      </p:grpSp>
      <p:sp>
        <p:nvSpPr>
          <p:cNvPr id="46" name="TextBox 45"/>
          <p:cNvSpPr txBox="1"/>
          <p:nvPr/>
        </p:nvSpPr>
        <p:spPr>
          <a:xfrm>
            <a:off x="580018" y="5486400"/>
            <a:ext cx="3397363" cy="984885"/>
          </a:xfrm>
          <a:prstGeom prst="rect">
            <a:avLst/>
          </a:prstGeom>
          <a:noFill/>
        </p:spPr>
        <p:txBody>
          <a:bodyPr wrap="square" lIns="0" tIns="0" rIns="0" bIns="0" rtlCol="0">
            <a:spAutoFit/>
          </a:bodyPr>
          <a:lstStyle/>
          <a:p>
            <a:r>
              <a:rPr lang="en-US" sz="3200" b="1" dirty="0">
                <a:effectLst>
                  <a:outerShdw blurRad="38100" dist="38100" dir="2700000" algn="tl">
                    <a:srgbClr val="000000">
                      <a:alpha val="43137"/>
                    </a:srgbClr>
                  </a:outerShdw>
                </a:effectLst>
              </a:rPr>
              <a:t>Configuration</a:t>
            </a:r>
          </a:p>
          <a:p>
            <a:r>
              <a:rPr lang="en-US" sz="3200" b="1" dirty="0">
                <a:effectLst>
                  <a:outerShdw blurRad="38100" dist="38100" dir="2700000" algn="tl">
                    <a:srgbClr val="000000">
                      <a:alpha val="43137"/>
                    </a:srgbClr>
                  </a:outerShdw>
                </a:effectLst>
              </a:rPr>
              <a:t>Manager </a:t>
            </a:r>
            <a:r>
              <a:rPr lang="en-US" sz="3200" b="1" dirty="0">
                <a:solidFill>
                  <a:schemeClr val="tx2"/>
                </a:solidFill>
                <a:effectLst>
                  <a:outerShdw blurRad="38100" dist="38100" dir="2700000" algn="tl">
                    <a:srgbClr val="000000">
                      <a:alpha val="43137"/>
                    </a:srgbClr>
                  </a:outerShdw>
                </a:effectLst>
              </a:rPr>
              <a:t>2007</a:t>
            </a:r>
          </a:p>
        </p:txBody>
      </p:sp>
      <p:pic>
        <p:nvPicPr>
          <p:cNvPr id="49" name="Picture 5" descr="C:\Users\stantonj\AppData\Local\Microsoft\Windows\Temporary Internet Files\Content.IE5\48VYI2H5\MC900434878[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0883" y="3691789"/>
            <a:ext cx="630778" cy="5294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C:\Users\davidra\Documents\ClipArtforPowerpoint\DVD_ART36\Artwork_Imagery\Icons - Illustrations\_ VISTA STYLE\elementary school student.png"/>
          <p:cNvPicPr>
            <a:picLocks noChangeAspect="1" noChangeArrowheads="1"/>
          </p:cNvPicPr>
          <p:nvPr/>
        </p:nvPicPr>
        <p:blipFill>
          <a:blip r:embed="rId7" cstate="print"/>
          <a:srcRect/>
          <a:stretch>
            <a:fillRect/>
          </a:stretch>
        </p:blipFill>
        <p:spPr bwMode="auto">
          <a:xfrm>
            <a:off x="7614206" y="1696047"/>
            <a:ext cx="1015735" cy="762000"/>
          </a:xfrm>
          <a:prstGeom prst="rect">
            <a:avLst/>
          </a:prstGeom>
          <a:noFill/>
        </p:spPr>
      </p:pic>
      <p:sp>
        <p:nvSpPr>
          <p:cNvPr id="28" name="Title 1"/>
          <p:cNvSpPr>
            <a:spLocks noGrp="1"/>
          </p:cNvSpPr>
          <p:nvPr>
            <p:ph type="title"/>
          </p:nvPr>
        </p:nvSpPr>
        <p:spPr/>
        <p:txBody>
          <a:bodyPr/>
          <a:lstStyle/>
          <a:p>
            <a:r>
              <a:rPr lang="en-US" dirty="0" smtClean="0"/>
              <a:t>Customer Profile #2</a:t>
            </a:r>
            <a:endParaRPr lang="en-US" dirty="0"/>
          </a:p>
        </p:txBody>
      </p:sp>
      <p:pic>
        <p:nvPicPr>
          <p:cNvPr id="51" name="Picture 4" descr="C:\Users\davidra\Documents\ClipArtforPowerpoint\DVD_ART36\Artwork_Imagery\Icons - Illustrations\_ WINDOWS SERVER ICONS\People\user man person people.png"/>
          <p:cNvPicPr>
            <a:picLocks noGrp="1" noChangeAspect="1" noChangeArrowheads="1"/>
          </p:cNvPicPr>
          <p:nvPr>
            <p:ph idx="1"/>
          </p:nvPr>
        </p:nvPicPr>
        <p:blipFill>
          <a:blip r:embed="rId8" cstate="print"/>
          <a:srcRect/>
          <a:stretch>
            <a:fillRect/>
          </a:stretch>
        </p:blipFill>
        <p:spPr bwMode="auto">
          <a:xfrm>
            <a:off x="2175131" y="1666888"/>
            <a:ext cx="597158" cy="609600"/>
          </a:xfrm>
          <a:prstGeom prst="rect">
            <a:avLst/>
          </a:prstGeom>
          <a:noFill/>
        </p:spPr>
      </p:pic>
      <p:pic>
        <p:nvPicPr>
          <p:cNvPr id="52" name="Picture 5" descr="C:\Users\stantonj\AppData\Local\Microsoft\Windows\Temporary Internet Files\Content.IE5\48VYI2H5\MC900434878[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1724" y="3817253"/>
            <a:ext cx="630778" cy="5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34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9300346" y="3970396"/>
            <a:ext cx="2429696" cy="1641443"/>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101570" tIns="50784" rIns="101570" bIns="50784">
            <a:spAutoFit/>
          </a:bodyPr>
          <a:lstStyle/>
          <a:p>
            <a:pPr>
              <a:defRPr/>
            </a:pPr>
            <a:r>
              <a:rPr lang="en-US" sz="1600" b="1" dirty="0">
                <a:latin typeface="Segoe" pitchFamily="34" charset="0"/>
              </a:rPr>
              <a:t>London Desktop</a:t>
            </a:r>
          </a:p>
          <a:p>
            <a:pPr marL="228560" indent="-228560">
              <a:buFont typeface="Arial" pitchFamily="34" charset="0"/>
              <a:buChar char="•"/>
            </a:pPr>
            <a:r>
              <a:rPr lang="en-US" sz="1400" dirty="0"/>
              <a:t>Primary site </a:t>
            </a:r>
            <a:r>
              <a:rPr lang="en-US" sz="1400" dirty="0"/>
              <a:t>(10,000 </a:t>
            </a:r>
            <a:r>
              <a:rPr lang="en-US" sz="1400" dirty="0"/>
              <a:t>clients)</a:t>
            </a:r>
          </a:p>
          <a:p>
            <a:pPr marL="228560" indent="-228560">
              <a:buFont typeface="Arial" pitchFamily="34" charset="0"/>
              <a:buChar char="•"/>
            </a:pPr>
            <a:r>
              <a:rPr lang="en-US" sz="1400" dirty="0"/>
              <a:t>Inventory Class reporting at Collection level</a:t>
            </a:r>
          </a:p>
          <a:p>
            <a:pPr marL="228560" indent="-228560">
              <a:buFont typeface="Arial" pitchFamily="34" charset="0"/>
              <a:buChar char="•"/>
            </a:pPr>
            <a:r>
              <a:rPr lang="en-US" sz="1400" dirty="0"/>
              <a:t>Admin Segment for Servers</a:t>
            </a:r>
          </a:p>
        </p:txBody>
      </p:sp>
      <p:cxnSp>
        <p:nvCxnSpPr>
          <p:cNvPr id="42" name="Straight Connector 41"/>
          <p:cNvCxnSpPr>
            <a:stCxn id="23558" idx="0"/>
            <a:endCxn id="43" idx="3"/>
          </p:cNvCxnSpPr>
          <p:nvPr/>
        </p:nvCxnSpPr>
        <p:spPr>
          <a:xfrm rot="16200000" flipV="1">
            <a:off x="6248265" y="2653031"/>
            <a:ext cx="1568876" cy="2280611"/>
          </a:xfrm>
          <a:prstGeom prst="line">
            <a:avLst/>
          </a:prstGeom>
          <a:ln w="57150">
            <a:solidFill>
              <a:schemeClr val="bg1"/>
            </a:solidFill>
            <a:prstDash val="dash"/>
          </a:ln>
        </p:spPr>
        <p:style>
          <a:lnRef idx="3">
            <a:schemeClr val="accent4"/>
          </a:lnRef>
          <a:fillRef idx="0">
            <a:schemeClr val="accent4"/>
          </a:fillRef>
          <a:effectRef idx="2">
            <a:schemeClr val="accent4"/>
          </a:effectRef>
          <a:fontRef idx="minor">
            <a:schemeClr val="tx1"/>
          </a:fontRef>
        </p:style>
      </p:cxn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506" y="1072545"/>
            <a:ext cx="304720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2365788" y="2596545"/>
            <a:ext cx="617622" cy="685800"/>
          </a:xfrm>
          <a:prstGeom prst="rect">
            <a:avLst/>
          </a:prstGeom>
          <a:noFill/>
        </p:spPr>
      </p:pic>
      <p:pic>
        <p:nvPicPr>
          <p:cNvPr id="17"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5201666" y="2710845"/>
            <a:ext cx="617622" cy="685800"/>
          </a:xfrm>
          <a:prstGeom prst="rect">
            <a:avLst/>
          </a:prstGeom>
          <a:noFill/>
        </p:spPr>
      </p:pic>
      <p:grpSp>
        <p:nvGrpSpPr>
          <p:cNvPr id="2" name="Group 27"/>
          <p:cNvGrpSpPr/>
          <p:nvPr/>
        </p:nvGrpSpPr>
        <p:grpSpPr>
          <a:xfrm>
            <a:off x="7615644" y="3932487"/>
            <a:ext cx="1625177" cy="1481548"/>
            <a:chOff x="4505466" y="4079113"/>
            <a:chExt cx="1219200" cy="1481548"/>
          </a:xfrm>
        </p:grpSpPr>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066" y="4079113"/>
              <a:ext cx="990600" cy="1279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466" y="4724400"/>
              <a:ext cx="836261" cy="83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TextBox 24"/>
          <p:cNvSpPr txBox="1"/>
          <p:nvPr/>
        </p:nvSpPr>
        <p:spPr>
          <a:xfrm>
            <a:off x="2886353" y="3416511"/>
            <a:ext cx="2568011" cy="707886"/>
          </a:xfrm>
          <a:prstGeom prst="rect">
            <a:avLst/>
          </a:prstGeom>
          <a:noFill/>
        </p:spPr>
        <p:txBody>
          <a:bodyPr wrap="none" lIns="0" tIns="0" rIns="0" bIns="0" rtlCol="0">
            <a:spAutoFit/>
          </a:bodyPr>
          <a:lstStyle/>
          <a:p>
            <a:r>
              <a:rPr lang="en-US" sz="2700" dirty="0">
                <a:gradFill>
                  <a:gsLst>
                    <a:gs pos="0">
                      <a:schemeClr val="tx1"/>
                    </a:gs>
                    <a:gs pos="86000">
                      <a:schemeClr val="tx1"/>
                    </a:gs>
                  </a:gsLst>
                  <a:lin ang="5400000" scaled="0"/>
                </a:gradFill>
                <a:effectLst>
                  <a:outerShdw blurRad="38100" dist="38100" dir="2700000" algn="tl">
                    <a:srgbClr val="000000">
                      <a:alpha val="43137"/>
                    </a:srgbClr>
                  </a:outerShdw>
                </a:effectLst>
              </a:rPr>
              <a:t>Chicago Campus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15,000 clients</a:t>
            </a:r>
          </a:p>
        </p:txBody>
      </p:sp>
      <p:sp>
        <p:nvSpPr>
          <p:cNvPr id="37" name="TextBox 36"/>
          <p:cNvSpPr txBox="1"/>
          <p:nvPr/>
        </p:nvSpPr>
        <p:spPr>
          <a:xfrm>
            <a:off x="7008577" y="5437126"/>
            <a:ext cx="2311530" cy="1000274"/>
          </a:xfrm>
          <a:prstGeom prst="rect">
            <a:avLst/>
          </a:prstGeom>
          <a:noFill/>
        </p:spPr>
        <p:txBody>
          <a:bodyPr wrap="none" lIns="0" tIns="0" rIns="0" bIns="0" rtlCol="0">
            <a:spAutoFit/>
          </a:bodyPr>
          <a:lstStyle/>
          <a:p>
            <a:r>
              <a:rPr lang="en-US" sz="2700" dirty="0">
                <a:gradFill>
                  <a:gsLst>
                    <a:gs pos="0">
                      <a:schemeClr val="tx1"/>
                    </a:gs>
                    <a:gs pos="86000">
                      <a:schemeClr val="tx1"/>
                    </a:gs>
                  </a:gsLst>
                  <a:lin ang="5400000" scaled="0"/>
                </a:gradFill>
                <a:effectLst>
                  <a:outerShdw blurRad="38100" dist="38100" dir="2700000" algn="tl">
                    <a:srgbClr val="000000">
                      <a:alpha val="43137"/>
                    </a:srgbClr>
                  </a:outerShdw>
                </a:effectLst>
              </a:rPr>
              <a:t>London Offices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9,500 desktops</a:t>
            </a:r>
          </a:p>
          <a:p>
            <a:pPr algn="ctr"/>
            <a:r>
              <a:rPr lang="en-US" sz="1900" dirty="0">
                <a:gradFill>
                  <a:gsLst>
                    <a:gs pos="0">
                      <a:schemeClr val="tx1"/>
                    </a:gs>
                    <a:gs pos="86000">
                      <a:schemeClr val="tx1"/>
                    </a:gs>
                  </a:gsLst>
                  <a:lin ang="5400000" scaled="0"/>
                </a:gradFill>
                <a:effectLst>
                  <a:outerShdw blurRad="38100" dist="38100" dir="2700000" algn="tl">
                    <a:srgbClr val="000000">
                      <a:alpha val="43137"/>
                    </a:srgbClr>
                  </a:outerShdw>
                </a:effectLst>
              </a:rPr>
              <a:t>500 Servers</a:t>
            </a:r>
          </a:p>
        </p:txBody>
      </p:sp>
      <p:pic>
        <p:nvPicPr>
          <p:cNvPr id="9"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8983985" y="4572000"/>
            <a:ext cx="480372" cy="533400"/>
          </a:xfrm>
          <a:prstGeom prst="rect">
            <a:avLst/>
          </a:prstGeom>
          <a:noFill/>
        </p:spPr>
      </p:pic>
      <p:pic>
        <p:nvPicPr>
          <p:cNvPr id="39" name="Picture 3" descr="C:\Users\davidra\Documents\ClipArtforPowerpoint\DVD_ART36\Artwork_Imagery\Icons - Illustrations\_ XML ICONS\Servers SQL database computer.png"/>
          <p:cNvPicPr>
            <a:picLocks noChangeAspect="1" noChangeArrowheads="1"/>
          </p:cNvPicPr>
          <p:nvPr/>
        </p:nvPicPr>
        <p:blipFill>
          <a:blip r:embed="rId3" cstate="print"/>
          <a:srcRect/>
          <a:stretch>
            <a:fillRect/>
          </a:stretch>
        </p:blipFill>
        <p:spPr bwMode="auto">
          <a:xfrm>
            <a:off x="7239220" y="4640615"/>
            <a:ext cx="480372" cy="533400"/>
          </a:xfrm>
          <a:prstGeom prst="rect">
            <a:avLst/>
          </a:prstGeom>
          <a:noFill/>
        </p:spPr>
      </p:pic>
      <p:grpSp>
        <p:nvGrpSpPr>
          <p:cNvPr id="3" name="Bunch of Clients"/>
          <p:cNvGrpSpPr/>
          <p:nvPr/>
        </p:nvGrpSpPr>
        <p:grpSpPr>
          <a:xfrm>
            <a:off x="5180253" y="2620989"/>
            <a:ext cx="976424" cy="868233"/>
            <a:chOff x="7010400" y="5562600"/>
            <a:chExt cx="533400" cy="609600"/>
          </a:xfrm>
        </p:grpSpPr>
        <p:pic>
          <p:nvPicPr>
            <p:cNvPr id="23" name="Picture 22"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562600"/>
              <a:ext cx="228600" cy="190815"/>
            </a:xfrm>
            <a:prstGeom prst="rect">
              <a:avLst/>
            </a:prstGeom>
            <a:noFill/>
          </p:spPr>
        </p:pic>
        <p:pic>
          <p:nvPicPr>
            <p:cNvPr id="24"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695950"/>
              <a:ext cx="228600" cy="190815"/>
            </a:xfrm>
            <a:prstGeom prst="rect">
              <a:avLst/>
            </a:prstGeom>
            <a:noFill/>
          </p:spPr>
        </p:pic>
        <p:pic>
          <p:nvPicPr>
            <p:cNvPr id="29"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842000"/>
              <a:ext cx="228600" cy="190815"/>
            </a:xfrm>
            <a:prstGeom prst="rect">
              <a:avLst/>
            </a:prstGeom>
            <a:noFill/>
          </p:spPr>
        </p:pic>
        <p:pic>
          <p:nvPicPr>
            <p:cNvPr id="32"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638800"/>
              <a:ext cx="228600" cy="190815"/>
            </a:xfrm>
            <a:prstGeom prst="rect">
              <a:avLst/>
            </a:prstGeom>
            <a:noFill/>
          </p:spPr>
        </p:pic>
        <p:pic>
          <p:nvPicPr>
            <p:cNvPr id="33"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772150"/>
              <a:ext cx="228600" cy="190815"/>
            </a:xfrm>
            <a:prstGeom prst="rect">
              <a:avLst/>
            </a:prstGeom>
            <a:noFill/>
          </p:spPr>
        </p:pic>
        <p:pic>
          <p:nvPicPr>
            <p:cNvPr id="34"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918200"/>
              <a:ext cx="228600" cy="190815"/>
            </a:xfrm>
            <a:prstGeom prst="rect">
              <a:avLst/>
            </a:prstGeom>
            <a:noFill/>
          </p:spPr>
        </p:pic>
        <p:pic>
          <p:nvPicPr>
            <p:cNvPr id="35"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701985"/>
              <a:ext cx="228600" cy="190815"/>
            </a:xfrm>
            <a:prstGeom prst="rect">
              <a:avLst/>
            </a:prstGeom>
            <a:noFill/>
          </p:spPr>
        </p:pic>
        <p:pic>
          <p:nvPicPr>
            <p:cNvPr id="36"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835335"/>
              <a:ext cx="228600" cy="190815"/>
            </a:xfrm>
            <a:prstGeom prst="rect">
              <a:avLst/>
            </a:prstGeom>
            <a:noFill/>
          </p:spPr>
        </p:pic>
        <p:pic>
          <p:nvPicPr>
            <p:cNvPr id="40"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981385"/>
              <a:ext cx="228600" cy="190815"/>
            </a:xfrm>
            <a:prstGeom prst="rect">
              <a:avLst/>
            </a:prstGeom>
            <a:noFill/>
          </p:spPr>
        </p:pic>
      </p:grpSp>
      <p:sp>
        <p:nvSpPr>
          <p:cNvPr id="41" name="TextBox 40"/>
          <p:cNvSpPr txBox="1"/>
          <p:nvPr/>
        </p:nvSpPr>
        <p:spPr>
          <a:xfrm>
            <a:off x="6006699" y="2190765"/>
            <a:ext cx="2280611" cy="1426017"/>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101570" tIns="50784" rIns="101570" bIns="50784">
            <a:spAutoFit/>
          </a:bodyPr>
          <a:lstStyle/>
          <a:p>
            <a:pPr>
              <a:defRPr/>
            </a:pPr>
            <a:r>
              <a:rPr lang="en-US" sz="1600" b="1" dirty="0">
                <a:latin typeface="Segoe" pitchFamily="34" charset="0"/>
              </a:rPr>
              <a:t>Central Admin Site</a:t>
            </a:r>
          </a:p>
          <a:p>
            <a:pPr marL="228560" indent="-228560">
              <a:buFont typeface="Arial" pitchFamily="34" charset="0"/>
              <a:buChar char="•"/>
            </a:pPr>
            <a:r>
              <a:rPr lang="en-US" sz="1400" dirty="0"/>
              <a:t>No Clients</a:t>
            </a:r>
          </a:p>
          <a:p>
            <a:pPr marL="228560" indent="-228560">
              <a:buFont typeface="Arial" pitchFamily="34" charset="0"/>
              <a:buChar char="•"/>
            </a:pPr>
            <a:r>
              <a:rPr lang="en-US" sz="1400" dirty="0"/>
              <a:t>Administration &amp; Reporting for Hierarchy</a:t>
            </a:r>
          </a:p>
          <a:p>
            <a:pPr marL="228560" indent="-228560">
              <a:buFont typeface="Arial" pitchFamily="34" charset="0"/>
              <a:buChar char="•"/>
            </a:pPr>
            <a:r>
              <a:rPr lang="en-US" sz="1400" dirty="0"/>
              <a:t>Admin segment for HR clients</a:t>
            </a:r>
          </a:p>
        </p:txBody>
      </p:sp>
      <p:pic>
        <p:nvPicPr>
          <p:cNvPr id="43" name="Picture 5" descr="C:\Users\davidra\Documents\ClipArtforPowerpoint\DVD_ART36\Artwork_Imagery\Hardware Photos\OEM HW\SERVERS\HP ProLiant ML115 J5.png"/>
          <p:cNvPicPr>
            <a:picLocks noChangeAspect="1" noChangeArrowheads="1"/>
          </p:cNvPicPr>
          <p:nvPr/>
        </p:nvPicPr>
        <p:blipFill>
          <a:blip r:embed="rId7" cstate="print"/>
          <a:srcRect/>
          <a:stretch>
            <a:fillRect/>
          </a:stretch>
        </p:blipFill>
        <p:spPr bwMode="auto">
          <a:xfrm>
            <a:off x="5319617" y="2601285"/>
            <a:ext cx="572779" cy="815227"/>
          </a:xfrm>
          <a:prstGeom prst="rect">
            <a:avLst/>
          </a:prstGeom>
          <a:noFill/>
        </p:spPr>
      </p:pic>
      <p:grpSp>
        <p:nvGrpSpPr>
          <p:cNvPr id="5" name="Group 43"/>
          <p:cNvGrpSpPr/>
          <p:nvPr/>
        </p:nvGrpSpPr>
        <p:grpSpPr>
          <a:xfrm>
            <a:off x="301018" y="2207379"/>
            <a:ext cx="2847762" cy="1641461"/>
            <a:chOff x="225822" y="1752600"/>
            <a:chExt cx="2136378" cy="1641461"/>
          </a:xfrm>
        </p:grpSpPr>
        <p:sp>
          <p:nvSpPr>
            <p:cNvPr id="45" name="TextBox 44"/>
            <p:cNvSpPr txBox="1"/>
            <p:nvPr/>
          </p:nvSpPr>
          <p:spPr>
            <a:xfrm>
              <a:off x="225822" y="1752600"/>
              <a:ext cx="1710904" cy="1641461"/>
            </a:xfrm>
            <a:prstGeom prst="rect">
              <a:avLst/>
            </a:prstGeom>
            <a:solidFill>
              <a:schemeClr val="bg2">
                <a:lumMod val="20000"/>
                <a:lumOff val="80000"/>
                <a:alpha val="49000"/>
              </a:schemeClr>
            </a:solidFill>
            <a:effectLst>
              <a:outerShdw blurRad="50800" dist="38100" dir="2700000" algn="tl" rotWithShape="0">
                <a:prstClr val="black"/>
              </a:outerShdw>
            </a:effectLst>
          </p:spPr>
          <p:txBody>
            <a:bodyPr wrap="square" lIns="76191" tIns="38095" rIns="76191" bIns="38095">
              <a:spAutoFit/>
            </a:bodyPr>
            <a:lstStyle/>
            <a:p>
              <a:pPr>
                <a:defRPr/>
              </a:pPr>
              <a:r>
                <a:rPr lang="en-US" sz="1600" b="1" dirty="0">
                  <a:latin typeface="Segoe" pitchFamily="34" charset="0"/>
                </a:rPr>
                <a:t>Chicago Primary Site</a:t>
              </a:r>
            </a:p>
            <a:p>
              <a:pPr marL="228560" indent="-228560">
                <a:buFont typeface="Arial" pitchFamily="34" charset="0"/>
                <a:buChar char="•"/>
              </a:pPr>
              <a:r>
                <a:rPr lang="en-US" sz="1400" dirty="0"/>
                <a:t>Primary site </a:t>
              </a:r>
              <a:r>
                <a:rPr lang="en-US" sz="1400" dirty="0"/>
                <a:t>(15,000 </a:t>
              </a:r>
              <a:r>
                <a:rPr lang="en-US" sz="1400" dirty="0"/>
                <a:t>clients)</a:t>
              </a:r>
            </a:p>
            <a:p>
              <a:pPr marL="228560" indent="-228560">
                <a:buFont typeface="Arial" pitchFamily="34" charset="0"/>
                <a:buChar char="•"/>
              </a:pPr>
              <a:r>
                <a:rPr lang="en-US" sz="1400" dirty="0"/>
                <a:t>Local SQL Server</a:t>
              </a:r>
            </a:p>
            <a:p>
              <a:pPr marL="228560" indent="-228560">
                <a:buFont typeface="Arial" pitchFamily="34" charset="0"/>
                <a:buChar char="•"/>
              </a:pPr>
              <a:r>
                <a:rPr lang="en-US" sz="1400" dirty="0"/>
                <a:t>HR Collection-based settings for Remote Control</a:t>
              </a:r>
            </a:p>
          </p:txBody>
        </p:sp>
        <p:grpSp>
          <p:nvGrpSpPr>
            <p:cNvPr id="6" name="Group 64"/>
            <p:cNvGrpSpPr/>
            <p:nvPr/>
          </p:nvGrpSpPr>
          <p:grpSpPr>
            <a:xfrm>
              <a:off x="1743075" y="2245150"/>
              <a:ext cx="619125" cy="619609"/>
              <a:chOff x="3401098" y="3276600"/>
              <a:chExt cx="990600" cy="990600"/>
            </a:xfrm>
          </p:grpSpPr>
          <p:pic>
            <p:nvPicPr>
              <p:cNvPr id="48"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3401098" y="3276600"/>
                <a:ext cx="990600" cy="990600"/>
              </a:xfrm>
              <a:prstGeom prst="rect">
                <a:avLst/>
              </a:prstGeom>
              <a:noFill/>
            </p:spPr>
          </p:pic>
          <p:pic>
            <p:nvPicPr>
              <p:cNvPr id="49" name="Picture 3" descr="C:\Users\davidra\Documents\ClipArtforPowerpoint\DVD_ART36\Artwork_Imagery\Icons - Illustrations\_ WINDOWS SERVER ICONS\Misc\Database cylinder.png"/>
              <p:cNvPicPr>
                <a:picLocks noChangeAspect="1" noChangeArrowheads="1"/>
              </p:cNvPicPr>
              <p:nvPr/>
            </p:nvPicPr>
            <p:blipFill>
              <a:blip r:embed="rId9"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grpSp>
      <p:grpSp>
        <p:nvGrpSpPr>
          <p:cNvPr id="7" name="Bunch of Clients"/>
          <p:cNvGrpSpPr/>
          <p:nvPr/>
        </p:nvGrpSpPr>
        <p:grpSpPr>
          <a:xfrm>
            <a:off x="6677194" y="4724400"/>
            <a:ext cx="711015" cy="609600"/>
            <a:chOff x="7010400" y="5562600"/>
            <a:chExt cx="533400" cy="609600"/>
          </a:xfrm>
        </p:grpSpPr>
        <p:pic>
          <p:nvPicPr>
            <p:cNvPr id="51" name="Picture 50"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562600"/>
              <a:ext cx="228600" cy="190815"/>
            </a:xfrm>
            <a:prstGeom prst="rect">
              <a:avLst/>
            </a:prstGeom>
            <a:noFill/>
          </p:spPr>
        </p:pic>
        <p:pic>
          <p:nvPicPr>
            <p:cNvPr id="52"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695950"/>
              <a:ext cx="228600" cy="190815"/>
            </a:xfrm>
            <a:prstGeom prst="rect">
              <a:avLst/>
            </a:prstGeom>
            <a:noFill/>
          </p:spPr>
        </p:pic>
        <p:pic>
          <p:nvPicPr>
            <p:cNvPr id="53"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842000"/>
              <a:ext cx="228600" cy="190815"/>
            </a:xfrm>
            <a:prstGeom prst="rect">
              <a:avLst/>
            </a:prstGeom>
            <a:noFill/>
          </p:spPr>
        </p:pic>
        <p:pic>
          <p:nvPicPr>
            <p:cNvPr id="54"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638800"/>
              <a:ext cx="228600" cy="190815"/>
            </a:xfrm>
            <a:prstGeom prst="rect">
              <a:avLst/>
            </a:prstGeom>
            <a:noFill/>
          </p:spPr>
        </p:pic>
        <p:pic>
          <p:nvPicPr>
            <p:cNvPr id="55"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772150"/>
              <a:ext cx="228600" cy="190815"/>
            </a:xfrm>
            <a:prstGeom prst="rect">
              <a:avLst/>
            </a:prstGeom>
            <a:noFill/>
          </p:spPr>
        </p:pic>
        <p:pic>
          <p:nvPicPr>
            <p:cNvPr id="56"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918200"/>
              <a:ext cx="228600" cy="190815"/>
            </a:xfrm>
            <a:prstGeom prst="rect">
              <a:avLst/>
            </a:prstGeom>
            <a:noFill/>
          </p:spPr>
        </p:pic>
        <p:pic>
          <p:nvPicPr>
            <p:cNvPr id="57"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701985"/>
              <a:ext cx="228600" cy="190815"/>
            </a:xfrm>
            <a:prstGeom prst="rect">
              <a:avLst/>
            </a:prstGeom>
            <a:noFill/>
          </p:spPr>
        </p:pic>
        <p:pic>
          <p:nvPicPr>
            <p:cNvPr id="58"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835335"/>
              <a:ext cx="228600" cy="190815"/>
            </a:xfrm>
            <a:prstGeom prst="rect">
              <a:avLst/>
            </a:prstGeom>
            <a:noFill/>
          </p:spPr>
        </p:pic>
        <p:pic>
          <p:nvPicPr>
            <p:cNvPr id="59"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981385"/>
              <a:ext cx="228600" cy="190815"/>
            </a:xfrm>
            <a:prstGeom prst="rect">
              <a:avLst/>
            </a:prstGeom>
            <a:noFill/>
          </p:spPr>
        </p:pic>
      </p:grpSp>
      <p:grpSp>
        <p:nvGrpSpPr>
          <p:cNvPr id="8" name="Group 64"/>
          <p:cNvGrpSpPr/>
          <p:nvPr/>
        </p:nvGrpSpPr>
        <p:grpSpPr>
          <a:xfrm>
            <a:off x="8880154" y="4577777"/>
            <a:ext cx="825285" cy="619609"/>
            <a:chOff x="3086100" y="3276600"/>
            <a:chExt cx="990600" cy="990600"/>
          </a:xfrm>
        </p:grpSpPr>
        <p:pic>
          <p:nvPicPr>
            <p:cNvPr id="62"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3086100" y="3276600"/>
              <a:ext cx="990600" cy="990600"/>
            </a:xfrm>
            <a:prstGeom prst="rect">
              <a:avLst/>
            </a:prstGeom>
            <a:noFill/>
          </p:spPr>
        </p:pic>
        <p:pic>
          <p:nvPicPr>
            <p:cNvPr id="63" name="Picture 3" descr="C:\Users\davidra\Documents\ClipArtforPowerpoint\DVD_ART36\Artwork_Imagery\Icons - Illustrations\_ WINDOWS SERVER ICONS\Misc\Database cylinder.png"/>
            <p:cNvPicPr>
              <a:picLocks noChangeAspect="1" noChangeArrowheads="1"/>
            </p:cNvPicPr>
            <p:nvPr/>
          </p:nvPicPr>
          <p:blipFill>
            <a:blip r:embed="rId9"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grpSp>
        <p:nvGrpSpPr>
          <p:cNvPr id="10" name="Group 64"/>
          <p:cNvGrpSpPr/>
          <p:nvPr/>
        </p:nvGrpSpPr>
        <p:grpSpPr>
          <a:xfrm>
            <a:off x="711018" y="5560863"/>
            <a:ext cx="4099683" cy="789359"/>
            <a:chOff x="1887538" y="4243388"/>
            <a:chExt cx="4019052" cy="872791"/>
          </a:xfrm>
        </p:grpSpPr>
        <p:pic>
          <p:nvPicPr>
            <p:cNvPr id="66" name="Picture 3" descr="\\eventsql\dvd\Online_ART\DVD_ART35\Logos\System Center Configuration Manager\System Center Configuration Manager logo rev.png"/>
            <p:cNvPicPr>
              <a:picLocks noChangeAspect="1" noChangeArrowheads="1"/>
            </p:cNvPicPr>
            <p:nvPr/>
          </p:nvPicPr>
          <p:blipFill>
            <a:blip r:embed="rId10"/>
            <a:srcRect/>
            <a:stretch>
              <a:fillRect/>
            </a:stretch>
          </p:blipFill>
          <p:spPr bwMode="auto">
            <a:xfrm>
              <a:off x="1887538" y="4243388"/>
              <a:ext cx="3193811" cy="862012"/>
            </a:xfrm>
            <a:prstGeom prst="rect">
              <a:avLst/>
            </a:prstGeom>
            <a:noFill/>
          </p:spPr>
        </p:pic>
        <p:sp>
          <p:nvSpPr>
            <p:cNvPr id="67" name="TextBox 66"/>
            <p:cNvSpPr txBox="1"/>
            <p:nvPr/>
          </p:nvSpPr>
          <p:spPr>
            <a:xfrm>
              <a:off x="5095248" y="4789484"/>
              <a:ext cx="811342" cy="326695"/>
            </a:xfrm>
            <a:prstGeom prst="rect">
              <a:avLst/>
            </a:prstGeom>
            <a:noFill/>
          </p:spPr>
          <p:txBody>
            <a:bodyPr wrap="none" lIns="0" tIns="0" rIns="0" bIns="0" rtlCol="0">
              <a:spAutoFit/>
            </a:bodyPr>
            <a:lstStyle/>
            <a:p>
              <a:pPr>
                <a:lnSpc>
                  <a:spcPct val="90000"/>
                </a:lnSpc>
              </a:pPr>
              <a:r>
                <a:rPr lang="en-US" sz="2100" b="1" dirty="0" err="1">
                  <a:solidFill>
                    <a:srgbClr val="FBFBFB"/>
                  </a:solidFill>
                  <a:effectLst>
                    <a:outerShdw blurRad="38100" dist="38100" dir="2700000" algn="tl">
                      <a:srgbClr val="000000">
                        <a:alpha val="43137"/>
                      </a:srgbClr>
                    </a:outerShdw>
                  </a:effectLst>
                  <a:latin typeface="Segoe UI" pitchFamily="34" charset="0"/>
                  <a:cs typeface="Segoe UI" pitchFamily="34" charset="0"/>
                </a:rPr>
                <a:t>v</a:t>
              </a:r>
              <a:r>
                <a:rPr lang="en-US" sz="2100" b="1" dirty="0" err="1">
                  <a:solidFill>
                    <a:srgbClr val="FBFBFB"/>
                  </a:solidFill>
                  <a:effectLst>
                    <a:outerShdw blurRad="38100" dist="38100" dir="2700000" algn="tl">
                      <a:srgbClr val="000000">
                        <a:alpha val="43137"/>
                      </a:srgbClr>
                    </a:outerShdw>
                  </a:effectLst>
                  <a:latin typeface="Segoe UI" pitchFamily="34" charset="0"/>
                  <a:cs typeface="Segoe UI" pitchFamily="34" charset="0"/>
                </a:rPr>
                <a:t>.Next</a:t>
              </a:r>
              <a:endParaRPr lang="en-US" sz="2100" b="1" dirty="0">
                <a:solidFill>
                  <a:srgbClr val="FBFBFB"/>
                </a:solidFill>
                <a:effectLst>
                  <a:outerShdw blurRad="38100" dist="38100" dir="2700000" algn="tl">
                    <a:srgbClr val="000000">
                      <a:alpha val="43137"/>
                    </a:srgbClr>
                  </a:outerShdw>
                </a:effectLst>
                <a:latin typeface="Segoe UI" pitchFamily="34" charset="0"/>
                <a:cs typeface="Segoe UI" pitchFamily="34" charset="0"/>
              </a:endParaRPr>
            </a:p>
          </p:txBody>
        </p:sp>
      </p:grpSp>
      <p:pic>
        <p:nvPicPr>
          <p:cNvPr id="25605" name="Picture 5" descr="C:\Users\stantonj\AppData\Local\Microsoft\Windows\Temporary Internet Files\Content.IE5\48VYI2H5\MC900434878[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8417" y="3698590"/>
            <a:ext cx="630778" cy="5294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davidra\Documents\ClipArtforPowerpoint\DVD_ART36\Artwork_Imagery\Icons - Illustrations\_ VISTA STYLE\elementary school student.png"/>
          <p:cNvPicPr>
            <a:picLocks noChangeAspect="1" noChangeArrowheads="1"/>
          </p:cNvPicPr>
          <p:nvPr/>
        </p:nvPicPr>
        <p:blipFill>
          <a:blip r:embed="rId12" cstate="print"/>
          <a:srcRect/>
          <a:stretch>
            <a:fillRect/>
          </a:stretch>
        </p:blipFill>
        <p:spPr bwMode="auto">
          <a:xfrm>
            <a:off x="7516442" y="1597769"/>
            <a:ext cx="1015735" cy="762000"/>
          </a:xfrm>
          <a:prstGeom prst="rect">
            <a:avLst/>
          </a:prstGeom>
          <a:noFill/>
        </p:spPr>
      </p:pic>
      <p:cxnSp>
        <p:nvCxnSpPr>
          <p:cNvPr id="4" name="Curved Connector 3"/>
          <p:cNvCxnSpPr>
            <a:endCxn id="17" idx="2"/>
          </p:cNvCxnSpPr>
          <p:nvPr/>
        </p:nvCxnSpPr>
        <p:spPr>
          <a:xfrm rot="16200000" flipH="1">
            <a:off x="3953539" y="1839708"/>
            <a:ext cx="77109" cy="3036768"/>
          </a:xfrm>
          <a:prstGeom prst="curvedConnector3">
            <a:avLst>
              <a:gd name="adj1" fmla="val 1273501"/>
            </a:avLst>
          </a:prstGeom>
          <a:ln w="57150">
            <a:solidFill>
              <a:schemeClr val="bg1"/>
            </a:solidFill>
            <a:prstDash val="dash"/>
            <a:tailEnd type="none"/>
          </a:ln>
        </p:spPr>
        <p:style>
          <a:lnRef idx="3">
            <a:schemeClr val="accent4"/>
          </a:lnRef>
          <a:fillRef idx="0">
            <a:schemeClr val="accent4"/>
          </a:fillRef>
          <a:effectRef idx="2">
            <a:schemeClr val="accent4"/>
          </a:effectRef>
          <a:fontRef idx="minor">
            <a:schemeClr val="tx1"/>
          </a:fontRef>
        </p:style>
      </p:cxnSp>
      <p:sp>
        <p:nvSpPr>
          <p:cNvPr id="60" name="Title 1"/>
          <p:cNvSpPr>
            <a:spLocks noGrp="1"/>
          </p:cNvSpPr>
          <p:nvPr>
            <p:ph type="title"/>
          </p:nvPr>
        </p:nvSpPr>
        <p:spPr/>
        <p:txBody>
          <a:bodyPr/>
          <a:lstStyle/>
          <a:p>
            <a:r>
              <a:rPr lang="en-US" dirty="0" smtClean="0"/>
              <a:t>Customer Profile #2</a:t>
            </a:r>
            <a:endParaRPr lang="en-US" dirty="0"/>
          </a:p>
        </p:txBody>
      </p:sp>
      <p:pic>
        <p:nvPicPr>
          <p:cNvPr id="69" name="Picture 4" descr="C:\Users\davidra\Documents\ClipArtforPowerpoint\DVD_ART36\Artwork_Imagery\Icons - Illustrations\_ WINDOWS SERVER ICONS\People\user man person people.png"/>
          <p:cNvPicPr>
            <a:picLocks noGrp="1" noChangeAspect="1" noChangeArrowheads="1"/>
          </p:cNvPicPr>
          <p:nvPr>
            <p:ph idx="1"/>
          </p:nvPr>
        </p:nvPicPr>
        <p:blipFill>
          <a:blip r:embed="rId13" cstate="print"/>
          <a:srcRect/>
          <a:stretch>
            <a:fillRect/>
          </a:stretch>
        </p:blipFill>
        <p:spPr bwMode="auto">
          <a:xfrm>
            <a:off x="2175131" y="1666888"/>
            <a:ext cx="597158" cy="609600"/>
          </a:xfrm>
          <a:prstGeom prst="rect">
            <a:avLst/>
          </a:prstGeom>
          <a:noFill/>
        </p:spPr>
      </p:pic>
      <p:pic>
        <p:nvPicPr>
          <p:cNvPr id="70" name="Picture 5" descr="C:\Users\stantonj\AppData\Local\Microsoft\Windows\Temporary Internet Files\Content.IE5\48VYI2H5\MC900434878[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11564" y="3850987"/>
            <a:ext cx="630778" cy="5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2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500"/>
                            </p:stCondLst>
                            <p:childTnLst>
                              <p:par>
                                <p:cTn id="15" presetID="10" presetClass="exit" presetSubtype="0" fill="hold" nodeType="after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38889E-6 -3.33333E-6 L 0.48872 0.04445 " pathEditMode="relative" rAng="0" ptsTypes="AA">
                                      <p:cBhvr>
                                        <p:cTn id="32" dur="2000" fill="hold"/>
                                        <p:tgtEl>
                                          <p:spTgt spid="69"/>
                                        </p:tgtEl>
                                        <p:attrNameLst>
                                          <p:attrName>ppt_x</p:attrName>
                                          <p:attrName>ppt_y</p:attrName>
                                        </p:attrNameLst>
                                      </p:cBhvr>
                                      <p:rCtr x="24427" y="2222"/>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500"/>
                            </p:stCondLst>
                            <p:childTnLst>
                              <p:par>
                                <p:cTn id="39" presetID="42" presetClass="path" presetSubtype="0" accel="50000" decel="50000" fill="hold" nodeType="afterEffect">
                                  <p:stCondLst>
                                    <p:cond delay="0"/>
                                  </p:stCondLst>
                                  <p:childTnLst>
                                    <p:animMotion origin="layout" path="M 8.33333E-7 0 L -0.24323 -0.02986 " pathEditMode="relative" rAng="0" ptsTypes="AA">
                                      <p:cBhvr>
                                        <p:cTn id="40" dur="2000" fill="hold"/>
                                        <p:tgtEl>
                                          <p:spTgt spid="3"/>
                                        </p:tgtEl>
                                        <p:attrNameLst>
                                          <p:attrName>ppt_x</p:attrName>
                                          <p:attrName>ppt_y</p:attrName>
                                        </p:attrNameLst>
                                      </p:cBhvr>
                                      <p:rCtr x="-12170" y="-1505"/>
                                    </p:animMotion>
                                  </p:childTnLst>
                                </p:cTn>
                              </p:par>
                            </p:childTnLst>
                          </p:cTn>
                        </p:par>
                        <p:par>
                          <p:cTn id="41" fill="hold">
                            <p:stCondLst>
                              <p:cond delay="2500"/>
                            </p:stCondLst>
                            <p:childTnLst>
                              <p:par>
                                <p:cTn id="42" presetID="10" presetClass="exit" presetSubtype="0" fill="hold" nodeType="after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605"/>
                                        </p:tgtEl>
                                        <p:attrNameLst>
                                          <p:attrName>style.visibility</p:attrName>
                                        </p:attrNameLst>
                                      </p:cBhvr>
                                      <p:to>
                                        <p:strVal val="visible"/>
                                      </p:to>
                                    </p:set>
                                  </p:childTnLst>
                                </p:cTn>
                              </p:par>
                            </p:childTnLst>
                          </p:cTn>
                        </p:par>
                        <p:par>
                          <p:cTn id="60" fill="hold">
                            <p:stCondLst>
                              <p:cond delay="500"/>
                            </p:stCondLst>
                            <p:childTnLst>
                              <p:par>
                                <p:cTn id="61" presetID="42" presetClass="path" presetSubtype="0" accel="50000" decel="50000" fill="hold" nodeType="afterEffect">
                                  <p:stCondLst>
                                    <p:cond delay="0"/>
                                  </p:stCondLst>
                                  <p:childTnLst>
                                    <p:animMotion origin="layout" path="M -2.5E-6 -1.11111E-6 L 0.17344 -0.01875 " pathEditMode="relative" rAng="0" ptsTypes="AA">
                                      <p:cBhvr>
                                        <p:cTn id="62" dur="2000" fill="hold"/>
                                        <p:tgtEl>
                                          <p:spTgt spid="7"/>
                                        </p:tgtEl>
                                        <p:attrNameLst>
                                          <p:attrName>ppt_x</p:attrName>
                                          <p:attrName>ppt_y</p:attrName>
                                        </p:attrNameLst>
                                      </p:cBhvr>
                                      <p:rCtr x="8663" y="-949"/>
                                    </p:animMotion>
                                  </p:childTnLst>
                                </p:cTn>
                              </p:par>
                            </p:childTnLst>
                          </p:cTn>
                        </p:par>
                        <p:par>
                          <p:cTn id="63" fill="hold">
                            <p:stCondLst>
                              <p:cond delay="2500"/>
                            </p:stCondLst>
                            <p:childTnLst>
                              <p:par>
                                <p:cTn id="64" presetID="10" presetClass="exit" presetSubtype="0" fill="hold" nodeType="afterEffect">
                                  <p:stCondLst>
                                    <p:cond delay="0"/>
                                  </p:stCondLst>
                                  <p:childTnLst>
                                    <p:animEffect transition="out" filter="fade">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childTnLst>
                          </p:cTn>
                        </p:par>
                        <p:par>
                          <p:cTn id="67" fill="hold">
                            <p:stCondLst>
                              <p:cond delay="3000"/>
                            </p:stCondLst>
                            <p:childTnLst>
                              <p:par>
                                <p:cTn id="68" presetID="10" presetClass="exit" presetSubtype="0" fill="hold" nodeType="after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childTnLst>
                          </p:cTn>
                        </p:par>
                        <p:par>
                          <p:cTn id="71" fill="hold">
                            <p:stCondLst>
                              <p:cond delay="3500"/>
                            </p:stCondLst>
                            <p:childTnLst>
                              <p:par>
                                <p:cTn id="72" presetID="10" presetClass="exit" presetSubtype="0" fill="hold" nodeType="afterEffect">
                                  <p:stCondLst>
                                    <p:cond delay="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childTnLst>
                          </p:cTn>
                        </p:par>
                        <p:par>
                          <p:cTn id="75" fill="hold">
                            <p:stCondLst>
                              <p:cond delay="4000"/>
                            </p:stCondLst>
                            <p:childTnLst>
                              <p:par>
                                <p:cTn id="76" presetID="1" presetClass="entr" presetSubtype="0" fill="hold" nodeType="after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Today’s Session</a:t>
            </a:r>
            <a:endParaRPr lang="en-US" dirty="0">
              <a:solidFill>
                <a:schemeClr val="accent1"/>
              </a:solidFill>
            </a:endParaRPr>
          </a:p>
        </p:txBody>
      </p:sp>
      <p:sp>
        <p:nvSpPr>
          <p:cNvPr id="3" name="Text Placeholder 2"/>
          <p:cNvSpPr>
            <a:spLocks noGrp="1"/>
          </p:cNvSpPr>
          <p:nvPr>
            <p:ph idx="1"/>
          </p:nvPr>
        </p:nvSpPr>
        <p:spPr>
          <a:xfrm>
            <a:off x="519112" y="1447799"/>
            <a:ext cx="11149013" cy="2068259"/>
          </a:xfrm>
        </p:spPr>
        <p:txBody>
          <a:bodyPr/>
          <a:lstStyle/>
          <a:p>
            <a:r>
              <a:rPr lang="en-US" dirty="0" smtClean="0"/>
              <a:t>Migration Overview</a:t>
            </a:r>
          </a:p>
          <a:p>
            <a:r>
              <a:rPr lang="en-US" dirty="0" smtClean="0"/>
              <a:t>Migrating to Configuration Manager </a:t>
            </a:r>
            <a:r>
              <a:rPr lang="en-US" dirty="0" err="1" smtClean="0"/>
              <a:t>v.Next</a:t>
            </a:r>
            <a:endParaRPr lang="en-US" dirty="0" smtClean="0"/>
          </a:p>
          <a:p>
            <a:r>
              <a:rPr lang="en-US" dirty="0" smtClean="0"/>
              <a:t>Migration Scenarios</a:t>
            </a:r>
          </a:p>
          <a:p>
            <a:r>
              <a:rPr lang="en-US" dirty="0" smtClean="0"/>
              <a:t>Object Migration</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p:nvPr/>
        </p:nvSpPr>
        <p:spPr bwMode="auto">
          <a:xfrm>
            <a:off x="8619215" y="4197192"/>
            <a:ext cx="2297748" cy="938893"/>
          </a:xfrm>
          <a:prstGeom prst="roundRect">
            <a:avLst/>
          </a:prstGeom>
          <a:solidFill>
            <a:schemeClr val="tx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87" name="Rounded Rectangle 86"/>
          <p:cNvSpPr/>
          <p:nvPr/>
        </p:nvSpPr>
        <p:spPr bwMode="auto">
          <a:xfrm>
            <a:off x="9649487" y="1981202"/>
            <a:ext cx="2331243" cy="914399"/>
          </a:xfrm>
          <a:prstGeom prst="roundRect">
            <a:avLst/>
          </a:prstGeom>
          <a:solidFill>
            <a:srgbClr val="FFFFFF"/>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85" name="Rounded Rectangle 84"/>
          <p:cNvSpPr/>
          <p:nvPr/>
        </p:nvSpPr>
        <p:spPr bwMode="auto">
          <a:xfrm>
            <a:off x="8715613" y="762001"/>
            <a:ext cx="1949609" cy="966788"/>
          </a:xfrm>
          <a:prstGeom prst="roundRect">
            <a:avLst/>
          </a:prstGeom>
          <a:solidFill>
            <a:srgbClr val="FFFFFF"/>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a:solidFill>
                <a:schemeClr val="tx1"/>
              </a:solidFill>
            </a:endParaRPr>
          </a:p>
        </p:txBody>
      </p:sp>
      <p:sp>
        <p:nvSpPr>
          <p:cNvPr id="2" name="Title 1"/>
          <p:cNvSpPr>
            <a:spLocks noGrp="1"/>
          </p:cNvSpPr>
          <p:nvPr>
            <p:ph type="title"/>
          </p:nvPr>
        </p:nvSpPr>
        <p:spPr/>
        <p:txBody>
          <a:bodyPr/>
          <a:lstStyle/>
          <a:p>
            <a:r>
              <a:rPr lang="en-US" dirty="0" smtClean="0"/>
              <a:t>Customer Profile #2</a:t>
            </a:r>
            <a:endParaRPr lang="en-US" dirty="0"/>
          </a:p>
        </p:txBody>
      </p:sp>
      <p:sp>
        <p:nvSpPr>
          <p:cNvPr id="15" name="Oval 14"/>
          <p:cNvSpPr/>
          <p:nvPr/>
        </p:nvSpPr>
        <p:spPr bwMode="auto">
          <a:xfrm>
            <a:off x="5272090" y="1128713"/>
            <a:ext cx="6612016" cy="2057400"/>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grpSp>
        <p:nvGrpSpPr>
          <p:cNvPr id="3" name="Group 64"/>
          <p:cNvGrpSpPr/>
          <p:nvPr/>
        </p:nvGrpSpPr>
        <p:grpSpPr>
          <a:xfrm>
            <a:off x="8911211" y="4292444"/>
            <a:ext cx="825285" cy="619609"/>
            <a:chOff x="3086100" y="3276600"/>
            <a:chExt cx="990600" cy="990600"/>
          </a:xfrm>
        </p:grpSpPr>
        <p:pic>
          <p:nvPicPr>
            <p:cNvPr id="17"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3086100" y="3276600"/>
              <a:ext cx="990600" cy="990600"/>
            </a:xfrm>
            <a:prstGeom prst="rect">
              <a:avLst/>
            </a:prstGeom>
            <a:noFill/>
          </p:spPr>
        </p:pic>
        <p:pic>
          <p:nvPicPr>
            <p:cNvPr id="18" name="Picture 3" descr="C:\Users\davidra\Documents\ClipArtforPowerpoint\DVD_ART36\Artwork_Imagery\Icons - Illustrations\_ WINDOWS SERVER ICONS\Misc\Database cylinder.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sp>
        <p:nvSpPr>
          <p:cNvPr id="19" name="TextBox 18"/>
          <p:cNvSpPr txBox="1"/>
          <p:nvPr/>
        </p:nvSpPr>
        <p:spPr>
          <a:xfrm>
            <a:off x="4847112" y="2134050"/>
            <a:ext cx="2539339" cy="677086"/>
          </a:xfrm>
          <a:prstGeom prst="rect">
            <a:avLst/>
          </a:prstGeom>
          <a:noFill/>
        </p:spPr>
        <p:txBody>
          <a:bodyPr wrap="square" lIns="121899" tIns="60949" rIns="121899" bIns="60949" rtlCol="0">
            <a:spAutoFit/>
          </a:bodyPr>
          <a:lstStyle/>
          <a:p>
            <a:pPr algn="ctr"/>
            <a:r>
              <a:rPr lang="en-US" dirty="0" smtClean="0"/>
              <a:t>Headquarters</a:t>
            </a:r>
          </a:p>
          <a:p>
            <a:pPr algn="ctr"/>
            <a:r>
              <a:rPr lang="en-US" dirty="0" smtClean="0"/>
              <a:t>Chicago</a:t>
            </a:r>
            <a:endParaRPr lang="en-US" dirty="0"/>
          </a:p>
        </p:txBody>
      </p:sp>
      <p:sp>
        <p:nvSpPr>
          <p:cNvPr id="73" name="Oval 72"/>
          <p:cNvSpPr/>
          <p:nvPr/>
        </p:nvSpPr>
        <p:spPr bwMode="auto">
          <a:xfrm>
            <a:off x="5972177" y="3962399"/>
            <a:ext cx="5600700" cy="1438276"/>
          </a:xfrm>
          <a:prstGeom prst="ellipse">
            <a:avLst/>
          </a:prstGeom>
          <a:solidFill>
            <a:srgbClr val="248DCE"/>
          </a:solidFill>
          <a:ln>
            <a:noFill/>
            <a:headEnd type="none" w="med" len="med"/>
            <a:tailEnd type="none" w="med" len="med"/>
          </a:ln>
          <a:effectLst>
            <a:reflection blurRad="6350" stA="52000" endA="300" endPos="35000" dir="5400000" sy="-100000" algn="bl" rotWithShape="0"/>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pic>
        <p:nvPicPr>
          <p:cNvPr id="90" name="Picture 3" descr="C:\Users\davidra\Documents\ClipArtforPowerpoint\DVD_ART36\Artwork_Imagery\Icons - Illustrations\_ XML ICONS\Servers SQL database computer.png"/>
          <p:cNvPicPr>
            <a:picLocks noChangeAspect="1" noChangeArrowheads="1"/>
          </p:cNvPicPr>
          <p:nvPr/>
        </p:nvPicPr>
        <p:blipFill>
          <a:blip r:embed="rId5" cstate="print"/>
          <a:srcRect/>
          <a:stretch>
            <a:fillRect/>
          </a:stretch>
        </p:blipFill>
        <p:spPr bwMode="auto">
          <a:xfrm>
            <a:off x="7105208" y="1905000"/>
            <a:ext cx="617622" cy="685800"/>
          </a:xfrm>
          <a:prstGeom prst="rect">
            <a:avLst/>
          </a:prstGeom>
          <a:noFill/>
        </p:spPr>
      </p:pic>
      <p:sp>
        <p:nvSpPr>
          <p:cNvPr id="91" name="TextBox 90"/>
          <p:cNvSpPr txBox="1"/>
          <p:nvPr/>
        </p:nvSpPr>
        <p:spPr>
          <a:xfrm>
            <a:off x="5200528" y="4481512"/>
            <a:ext cx="2031471" cy="400087"/>
          </a:xfrm>
          <a:prstGeom prst="rect">
            <a:avLst/>
          </a:prstGeom>
          <a:noFill/>
        </p:spPr>
        <p:txBody>
          <a:bodyPr wrap="square" lIns="121899" tIns="60949" rIns="121899" bIns="60949" rtlCol="0">
            <a:spAutoFit/>
          </a:bodyPr>
          <a:lstStyle/>
          <a:p>
            <a:pPr algn="ctr"/>
            <a:r>
              <a:rPr lang="en-US" dirty="0" smtClean="0"/>
              <a:t>London</a:t>
            </a:r>
            <a:endParaRPr lang="en-US" dirty="0"/>
          </a:p>
        </p:txBody>
      </p:sp>
      <p:grpSp>
        <p:nvGrpSpPr>
          <p:cNvPr id="4" name="Bunch of Clients"/>
          <p:cNvGrpSpPr/>
          <p:nvPr/>
        </p:nvGrpSpPr>
        <p:grpSpPr>
          <a:xfrm>
            <a:off x="6495764" y="1371600"/>
            <a:ext cx="711015" cy="609600"/>
            <a:chOff x="7010400" y="5562600"/>
            <a:chExt cx="533400" cy="609600"/>
          </a:xfrm>
        </p:grpSpPr>
        <p:pic>
          <p:nvPicPr>
            <p:cNvPr id="95" name="Picture 9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562600"/>
              <a:ext cx="228600" cy="190815"/>
            </a:xfrm>
            <a:prstGeom prst="rect">
              <a:avLst/>
            </a:prstGeom>
            <a:noFill/>
          </p:spPr>
        </p:pic>
        <p:pic>
          <p:nvPicPr>
            <p:cNvPr id="96"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695950"/>
              <a:ext cx="228600" cy="190815"/>
            </a:xfrm>
            <a:prstGeom prst="rect">
              <a:avLst/>
            </a:prstGeom>
            <a:noFill/>
          </p:spPr>
        </p:pic>
        <p:pic>
          <p:nvPicPr>
            <p:cNvPr id="97"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842000"/>
              <a:ext cx="228600" cy="190815"/>
            </a:xfrm>
            <a:prstGeom prst="rect">
              <a:avLst/>
            </a:prstGeom>
            <a:noFill/>
          </p:spPr>
        </p:pic>
        <p:pic>
          <p:nvPicPr>
            <p:cNvPr id="98"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638800"/>
              <a:ext cx="228600" cy="190815"/>
            </a:xfrm>
            <a:prstGeom prst="rect">
              <a:avLst/>
            </a:prstGeom>
            <a:noFill/>
          </p:spPr>
        </p:pic>
        <p:pic>
          <p:nvPicPr>
            <p:cNvPr id="99"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772150"/>
              <a:ext cx="228600" cy="190815"/>
            </a:xfrm>
            <a:prstGeom prst="rect">
              <a:avLst/>
            </a:prstGeom>
            <a:noFill/>
          </p:spPr>
        </p:pic>
        <p:pic>
          <p:nvPicPr>
            <p:cNvPr id="100"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918200"/>
              <a:ext cx="228600" cy="190815"/>
            </a:xfrm>
            <a:prstGeom prst="rect">
              <a:avLst/>
            </a:prstGeom>
            <a:noFill/>
          </p:spPr>
        </p:pic>
        <p:pic>
          <p:nvPicPr>
            <p:cNvPr id="101"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701985"/>
              <a:ext cx="228600" cy="190815"/>
            </a:xfrm>
            <a:prstGeom prst="rect">
              <a:avLst/>
            </a:prstGeom>
            <a:noFill/>
          </p:spPr>
        </p:pic>
        <p:pic>
          <p:nvPicPr>
            <p:cNvPr id="102"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835335"/>
              <a:ext cx="228600" cy="190815"/>
            </a:xfrm>
            <a:prstGeom prst="rect">
              <a:avLst/>
            </a:prstGeom>
            <a:noFill/>
          </p:spPr>
        </p:pic>
        <p:pic>
          <p:nvPicPr>
            <p:cNvPr id="103"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981385"/>
              <a:ext cx="228600" cy="190815"/>
            </a:xfrm>
            <a:prstGeom prst="rect">
              <a:avLst/>
            </a:prstGeom>
            <a:noFill/>
          </p:spPr>
        </p:pic>
      </p:grpSp>
      <p:grpSp>
        <p:nvGrpSpPr>
          <p:cNvPr id="5" name="Group 107"/>
          <p:cNvGrpSpPr/>
          <p:nvPr/>
        </p:nvGrpSpPr>
        <p:grpSpPr>
          <a:xfrm>
            <a:off x="609441" y="1295400"/>
            <a:ext cx="4158503" cy="5486400"/>
            <a:chOff x="137476" y="1287645"/>
            <a:chExt cx="2124580" cy="4124027"/>
          </a:xfrm>
          <a:scene3d>
            <a:camera prst="orthographicFront"/>
            <a:lightRig rig="flat" dir="t"/>
          </a:scene3d>
        </p:grpSpPr>
        <p:sp>
          <p:nvSpPr>
            <p:cNvPr id="109" name="Rounded Rectangle 108"/>
            <p:cNvSpPr/>
            <p:nvPr/>
          </p:nvSpPr>
          <p:spPr>
            <a:xfrm>
              <a:off x="137476" y="1287645"/>
              <a:ext cx="2124580" cy="4124027"/>
            </a:xfrm>
            <a:prstGeom prst="roundRect">
              <a:avLst>
                <a:gd name="adj" fmla="val 10000"/>
              </a:avLst>
            </a:prstGeom>
            <a:sp3d z="190500" extrusionH="12700" prstMaterial="plastic">
              <a:bevelT w="50800" h="50800"/>
            </a:sp3d>
          </p:spPr>
          <p:style>
            <a:lnRef idx="1">
              <a:schemeClr val="dk1"/>
            </a:lnRef>
            <a:fillRef idx="2">
              <a:schemeClr val="dk1"/>
            </a:fillRef>
            <a:effectRef idx="1">
              <a:schemeClr val="dk1"/>
            </a:effectRef>
            <a:fontRef idx="minor">
              <a:schemeClr val="dk1">
                <a:hueOff val="0"/>
                <a:satOff val="0"/>
                <a:lumOff val="0"/>
                <a:alphaOff val="0"/>
              </a:schemeClr>
            </a:fontRef>
          </p:style>
        </p:sp>
        <p:sp>
          <p:nvSpPr>
            <p:cNvPr id="110" name="Rounded Rectangle 4"/>
            <p:cNvSpPr/>
            <p:nvPr/>
          </p:nvSpPr>
          <p:spPr>
            <a:xfrm>
              <a:off x="199703" y="1349872"/>
              <a:ext cx="2000126" cy="3999573"/>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marL="0" lvl="1" defTabSz="948101">
                <a:lnSpc>
                  <a:spcPct val="90000"/>
                </a:lnSpc>
                <a:spcBef>
                  <a:spcPct val="0"/>
                </a:spcBef>
                <a:spcAft>
                  <a:spcPct val="15000"/>
                </a:spcAft>
              </a:pPr>
              <a:endParaRPr lang="en-US" sz="2100" b="1" dirty="0"/>
            </a:p>
          </p:txBody>
        </p:sp>
      </p:grpSp>
      <p:grpSp>
        <p:nvGrpSpPr>
          <p:cNvPr id="6" name="Bunch of Clients"/>
          <p:cNvGrpSpPr/>
          <p:nvPr/>
        </p:nvGrpSpPr>
        <p:grpSpPr>
          <a:xfrm>
            <a:off x="6638644" y="3962400"/>
            <a:ext cx="711015" cy="609600"/>
            <a:chOff x="7010400" y="5562600"/>
            <a:chExt cx="533400" cy="609600"/>
          </a:xfrm>
        </p:grpSpPr>
        <p:pic>
          <p:nvPicPr>
            <p:cNvPr id="76" name="Picture 75"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562600"/>
              <a:ext cx="228600" cy="190815"/>
            </a:xfrm>
            <a:prstGeom prst="rect">
              <a:avLst/>
            </a:prstGeom>
            <a:noFill/>
          </p:spPr>
        </p:pic>
        <p:pic>
          <p:nvPicPr>
            <p:cNvPr id="77"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695950"/>
              <a:ext cx="228600" cy="190815"/>
            </a:xfrm>
            <a:prstGeom prst="rect">
              <a:avLst/>
            </a:prstGeom>
            <a:noFill/>
          </p:spPr>
        </p:pic>
        <p:pic>
          <p:nvPicPr>
            <p:cNvPr id="78"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842000"/>
              <a:ext cx="228600" cy="190815"/>
            </a:xfrm>
            <a:prstGeom prst="rect">
              <a:avLst/>
            </a:prstGeom>
            <a:noFill/>
          </p:spPr>
        </p:pic>
        <p:pic>
          <p:nvPicPr>
            <p:cNvPr id="79"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638800"/>
              <a:ext cx="228600" cy="190815"/>
            </a:xfrm>
            <a:prstGeom prst="rect">
              <a:avLst/>
            </a:prstGeom>
            <a:noFill/>
          </p:spPr>
        </p:pic>
        <p:pic>
          <p:nvPicPr>
            <p:cNvPr id="80"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772150"/>
              <a:ext cx="228600" cy="190815"/>
            </a:xfrm>
            <a:prstGeom prst="rect">
              <a:avLst/>
            </a:prstGeom>
            <a:noFill/>
          </p:spPr>
        </p:pic>
        <p:pic>
          <p:nvPicPr>
            <p:cNvPr id="81"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918200"/>
              <a:ext cx="228600" cy="190815"/>
            </a:xfrm>
            <a:prstGeom prst="rect">
              <a:avLst/>
            </a:prstGeom>
            <a:noFill/>
          </p:spPr>
        </p:pic>
        <p:pic>
          <p:nvPicPr>
            <p:cNvPr id="82"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701985"/>
              <a:ext cx="228600" cy="190815"/>
            </a:xfrm>
            <a:prstGeom prst="rect">
              <a:avLst/>
            </a:prstGeom>
            <a:noFill/>
          </p:spPr>
        </p:pic>
        <p:pic>
          <p:nvPicPr>
            <p:cNvPr id="83"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835335"/>
              <a:ext cx="228600" cy="190815"/>
            </a:xfrm>
            <a:prstGeom prst="rect">
              <a:avLst/>
            </a:prstGeom>
            <a:noFill/>
          </p:spPr>
        </p:pic>
        <p:pic>
          <p:nvPicPr>
            <p:cNvPr id="84"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981385"/>
              <a:ext cx="228600" cy="190815"/>
            </a:xfrm>
            <a:prstGeom prst="rect">
              <a:avLst/>
            </a:prstGeom>
            <a:noFill/>
          </p:spPr>
        </p:pic>
      </p:grpSp>
      <p:cxnSp>
        <p:nvCxnSpPr>
          <p:cNvPr id="116" name="Straight Arrow Connector 115"/>
          <p:cNvCxnSpPr>
            <a:endCxn id="94" idx="1"/>
          </p:cNvCxnSpPr>
          <p:nvPr/>
        </p:nvCxnSpPr>
        <p:spPr>
          <a:xfrm flipV="1">
            <a:off x="7758092" y="1169616"/>
            <a:ext cx="1383528" cy="1159247"/>
          </a:xfrm>
          <a:prstGeom prst="straightConnector1">
            <a:avLst/>
          </a:prstGeom>
          <a:ln w="41275"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711016" y="2819403"/>
            <a:ext cx="3859795" cy="276999"/>
          </a:xfrm>
          <a:prstGeom prst="rect">
            <a:avLst/>
          </a:prstGeom>
          <a:noFill/>
        </p:spPr>
        <p:txBody>
          <a:bodyPr wrap="square" lIns="0" tIns="0" rIns="0" bIns="0" rtlCol="0">
            <a:spAutoFit/>
          </a:bodyPr>
          <a:lstStyle/>
          <a:p>
            <a:endParaRPr lang="en-US" dirty="0" err="1" smtClean="0">
              <a:gradFill>
                <a:gsLst>
                  <a:gs pos="0">
                    <a:schemeClr val="tx1"/>
                  </a:gs>
                  <a:gs pos="86000">
                    <a:schemeClr val="tx1"/>
                  </a:gs>
                </a:gsLst>
                <a:lin ang="5400000" scaled="0"/>
              </a:gradFill>
            </a:endParaRPr>
          </a:p>
        </p:txBody>
      </p:sp>
      <p:sp>
        <p:nvSpPr>
          <p:cNvPr id="125" name="Rectangle 124"/>
          <p:cNvSpPr/>
          <p:nvPr/>
        </p:nvSpPr>
        <p:spPr>
          <a:xfrm>
            <a:off x="812588" y="1334552"/>
            <a:ext cx="3758221" cy="5570734"/>
          </a:xfrm>
          <a:prstGeom prst="rect">
            <a:avLst/>
          </a:prstGeom>
        </p:spPr>
        <p:txBody>
          <a:bodyPr wrap="square" lIns="121899" tIns="60949" rIns="121899" bIns="60949">
            <a:spAutoFit/>
          </a:bodyPr>
          <a:lstStyle/>
          <a:p>
            <a:pPr marL="457120" lvl="1" indent="-457120" defTabSz="948101">
              <a:lnSpc>
                <a:spcPct val="90000"/>
              </a:lnSpc>
              <a:spcBef>
                <a:spcPct val="0"/>
              </a:spcBef>
              <a:spcAft>
                <a:spcPct val="15000"/>
              </a:spcAft>
              <a:buFont typeface="+mj-lt"/>
              <a:buAutoNum type="arabicPeriod"/>
            </a:pPr>
            <a:r>
              <a:rPr lang="en-US" sz="2000" dirty="0">
                <a:solidFill>
                  <a:srgbClr val="000000"/>
                </a:solidFill>
              </a:rPr>
              <a:t>Ensure </a:t>
            </a:r>
            <a:r>
              <a:rPr lang="en-US" sz="2000" dirty="0" err="1">
                <a:solidFill>
                  <a:srgbClr val="000000"/>
                </a:solidFill>
              </a:rPr>
              <a:t>ConfigMgr</a:t>
            </a:r>
            <a:r>
              <a:rPr lang="en-US" sz="2000" dirty="0">
                <a:solidFill>
                  <a:srgbClr val="000000"/>
                </a:solidFill>
              </a:rPr>
              <a:t> 2007 SP2 is installed</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Install ConfigMgr </a:t>
            </a:r>
            <a:r>
              <a:rPr lang="en-US" sz="2000" dirty="0" err="1">
                <a:solidFill>
                  <a:srgbClr val="000000"/>
                </a:solidFill>
              </a:rPr>
              <a:t>v.Next</a:t>
            </a:r>
            <a:r>
              <a:rPr lang="en-US" sz="2000" dirty="0">
                <a:solidFill>
                  <a:srgbClr val="000000"/>
                </a:solidFill>
              </a:rPr>
              <a:t> Central Administration Site</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Enable Software Update Point</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Install ConfigMgr </a:t>
            </a:r>
            <a:r>
              <a:rPr lang="en-US" sz="2000" dirty="0" err="1">
                <a:solidFill>
                  <a:srgbClr val="000000"/>
                </a:solidFill>
              </a:rPr>
              <a:t>v.Next</a:t>
            </a:r>
            <a:r>
              <a:rPr lang="en-US" sz="2000" dirty="0">
                <a:solidFill>
                  <a:srgbClr val="000000"/>
                </a:solidFill>
              </a:rPr>
              <a:t> primary site</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Specify source hierarchy</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Create Primary Site Mapping</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Migrate objects</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Migrate clients</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Steps 6-8 for HQ Primary Site</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Decommission mappings</a:t>
            </a:r>
          </a:p>
          <a:p>
            <a:pPr marL="457120" lvl="1" indent="-457120" defTabSz="948101">
              <a:lnSpc>
                <a:spcPct val="90000"/>
              </a:lnSpc>
              <a:spcBef>
                <a:spcPct val="0"/>
              </a:spcBef>
              <a:spcAft>
                <a:spcPct val="15000"/>
              </a:spcAft>
              <a:buFont typeface="+mj-lt"/>
              <a:buAutoNum type="arabicPeriod"/>
            </a:pPr>
            <a:r>
              <a:rPr lang="en-US" sz="2000" dirty="0">
                <a:solidFill>
                  <a:srgbClr val="000000"/>
                </a:solidFill>
              </a:rPr>
              <a:t>Uninstall ConfigMgr 2007 primary sites</a:t>
            </a:r>
          </a:p>
        </p:txBody>
      </p:sp>
      <p:grpSp>
        <p:nvGrpSpPr>
          <p:cNvPr id="7" name="Group 68"/>
          <p:cNvGrpSpPr/>
          <p:nvPr/>
        </p:nvGrpSpPr>
        <p:grpSpPr>
          <a:xfrm>
            <a:off x="9141620" y="762003"/>
            <a:ext cx="572779" cy="857919"/>
            <a:chOff x="3200400" y="1447800"/>
            <a:chExt cx="687514" cy="1371600"/>
          </a:xfrm>
        </p:grpSpPr>
        <p:pic>
          <p:nvPicPr>
            <p:cNvPr id="94" name="Picture 5" descr="C:\Users\davidra\Documents\ClipArtforPowerpoint\DVD_ART36\Artwork_Imagery\Hardware Photos\OEM HW\SERVERS\HP ProLiant ML115 J5.png"/>
            <p:cNvPicPr>
              <a:picLocks noChangeAspect="1" noChangeArrowheads="1"/>
            </p:cNvPicPr>
            <p:nvPr/>
          </p:nvPicPr>
          <p:blipFill>
            <a:blip r:embed="rId7" cstate="print"/>
            <a:srcRect/>
            <a:stretch>
              <a:fillRect/>
            </a:stretch>
          </p:blipFill>
          <p:spPr bwMode="auto">
            <a:xfrm>
              <a:off x="3200400" y="1447800"/>
              <a:ext cx="687514" cy="1303345"/>
            </a:xfrm>
            <a:prstGeom prst="rect">
              <a:avLst/>
            </a:prstGeom>
            <a:noFill/>
          </p:spPr>
        </p:pic>
        <p:pic>
          <p:nvPicPr>
            <p:cNvPr id="107" name="Picture 2" descr="C:\Users\davidra\Documents\ClipArtforPowerpoint\DVD_ART36\Artwork_Imagery\Icons - Illustrations\_ XML ICONS\Globe internet world web online.png"/>
            <p:cNvPicPr>
              <a:picLocks noChangeAspect="1" noChangeArrowheads="1"/>
            </p:cNvPicPr>
            <p:nvPr/>
          </p:nvPicPr>
          <p:blipFill>
            <a:blip r:embed="rId8" cstate="print"/>
            <a:srcRect/>
            <a:stretch>
              <a:fillRect/>
            </a:stretch>
          </p:blipFill>
          <p:spPr bwMode="auto">
            <a:xfrm>
              <a:off x="3429000" y="2362200"/>
              <a:ext cx="457200" cy="457200"/>
            </a:xfrm>
            <a:prstGeom prst="rect">
              <a:avLst/>
            </a:prstGeom>
            <a:noFill/>
          </p:spPr>
        </p:pic>
      </p:grpSp>
      <p:pic>
        <p:nvPicPr>
          <p:cNvPr id="118" name="Picture 3" descr="C:\Users\davidra\Documents\ClipArtforPowerpoint\DVD_ART36\Artwork_Imagery\Icons - Illustrations\_ XML ICONS\Servers SQL database computer.png"/>
          <p:cNvPicPr>
            <a:picLocks noChangeAspect="1" noChangeArrowheads="1"/>
          </p:cNvPicPr>
          <p:nvPr/>
        </p:nvPicPr>
        <p:blipFill>
          <a:blip r:embed="rId5" cstate="print"/>
          <a:srcRect/>
          <a:stretch>
            <a:fillRect/>
          </a:stretch>
        </p:blipFill>
        <p:spPr bwMode="auto">
          <a:xfrm>
            <a:off x="7511503" y="838200"/>
            <a:ext cx="617622" cy="685800"/>
          </a:xfrm>
          <a:prstGeom prst="rect">
            <a:avLst/>
          </a:prstGeom>
          <a:noFill/>
        </p:spPr>
      </p:pic>
      <p:cxnSp>
        <p:nvCxnSpPr>
          <p:cNvPr id="120" name="Straight Arrow Connector 119"/>
          <p:cNvCxnSpPr>
            <a:endCxn id="94" idx="1"/>
          </p:cNvCxnSpPr>
          <p:nvPr/>
        </p:nvCxnSpPr>
        <p:spPr>
          <a:xfrm flipV="1">
            <a:off x="8201025" y="1169616"/>
            <a:ext cx="940595" cy="116261"/>
          </a:xfrm>
          <a:prstGeom prst="straightConnector1">
            <a:avLst/>
          </a:prstGeom>
          <a:ln w="41275"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64"/>
          <p:cNvGrpSpPr/>
          <p:nvPr/>
        </p:nvGrpSpPr>
        <p:grpSpPr>
          <a:xfrm>
            <a:off x="9898629" y="2043113"/>
            <a:ext cx="825285" cy="619609"/>
            <a:chOff x="3086100" y="3276600"/>
            <a:chExt cx="990600" cy="990600"/>
          </a:xfrm>
        </p:grpSpPr>
        <p:pic>
          <p:nvPicPr>
            <p:cNvPr id="127"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3086100" y="3276600"/>
              <a:ext cx="990600" cy="990600"/>
            </a:xfrm>
            <a:prstGeom prst="rect">
              <a:avLst/>
            </a:prstGeom>
            <a:noFill/>
          </p:spPr>
        </p:pic>
        <p:pic>
          <p:nvPicPr>
            <p:cNvPr id="128" name="Picture 3" descr="C:\Users\davidra\Documents\ClipArtforPowerpoint\DVD_ART36\Artwork_Imagery\Icons - Illustrations\_ WINDOWS SERVER ICONS\Misc\Database cylinder.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pic>
        <p:nvPicPr>
          <p:cNvPr id="114" name="Picture 3" descr="C:\Users\davidra\Documents\ClipArtforPowerpoint\DVD_ART36\Artwork_Imagery\Icons - Illustrations\_ XML ICONS\Servers SQL database computer.png"/>
          <p:cNvPicPr>
            <a:picLocks noChangeAspect="1" noChangeArrowheads="1"/>
          </p:cNvPicPr>
          <p:nvPr/>
        </p:nvPicPr>
        <p:blipFill>
          <a:blip r:embed="rId5" cstate="print"/>
          <a:srcRect/>
          <a:stretch>
            <a:fillRect/>
          </a:stretch>
        </p:blipFill>
        <p:spPr bwMode="auto">
          <a:xfrm>
            <a:off x="7552808" y="3657600"/>
            <a:ext cx="617622" cy="685800"/>
          </a:xfrm>
          <a:prstGeom prst="rect">
            <a:avLst/>
          </a:prstGeom>
          <a:noFill/>
        </p:spPr>
      </p:pic>
      <p:grpSp>
        <p:nvGrpSpPr>
          <p:cNvPr id="9" name="Bunch of Clients"/>
          <p:cNvGrpSpPr/>
          <p:nvPr/>
        </p:nvGrpSpPr>
        <p:grpSpPr>
          <a:xfrm>
            <a:off x="5987896" y="1371600"/>
            <a:ext cx="711015" cy="609600"/>
            <a:chOff x="7010400" y="5562600"/>
            <a:chExt cx="533400" cy="609600"/>
          </a:xfrm>
        </p:grpSpPr>
        <p:pic>
          <p:nvPicPr>
            <p:cNvPr id="131" name="Picture 130"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562600"/>
              <a:ext cx="228600" cy="190815"/>
            </a:xfrm>
            <a:prstGeom prst="rect">
              <a:avLst/>
            </a:prstGeom>
            <a:noFill/>
          </p:spPr>
        </p:pic>
        <p:pic>
          <p:nvPicPr>
            <p:cNvPr id="132"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695950"/>
              <a:ext cx="228600" cy="190815"/>
            </a:xfrm>
            <a:prstGeom prst="rect">
              <a:avLst/>
            </a:prstGeom>
            <a:noFill/>
          </p:spPr>
        </p:pic>
        <p:pic>
          <p:nvPicPr>
            <p:cNvPr id="133"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010400" y="5842000"/>
              <a:ext cx="228600" cy="190815"/>
            </a:xfrm>
            <a:prstGeom prst="rect">
              <a:avLst/>
            </a:prstGeom>
            <a:noFill/>
          </p:spPr>
        </p:pic>
        <p:pic>
          <p:nvPicPr>
            <p:cNvPr id="134"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638800"/>
              <a:ext cx="228600" cy="190815"/>
            </a:xfrm>
            <a:prstGeom prst="rect">
              <a:avLst/>
            </a:prstGeom>
            <a:noFill/>
          </p:spPr>
        </p:pic>
        <p:pic>
          <p:nvPicPr>
            <p:cNvPr id="135"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772150"/>
              <a:ext cx="228600" cy="190815"/>
            </a:xfrm>
            <a:prstGeom prst="rect">
              <a:avLst/>
            </a:prstGeom>
            <a:noFill/>
          </p:spPr>
        </p:pic>
        <p:pic>
          <p:nvPicPr>
            <p:cNvPr id="136"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162800" y="5918200"/>
              <a:ext cx="228600" cy="190815"/>
            </a:xfrm>
            <a:prstGeom prst="rect">
              <a:avLst/>
            </a:prstGeom>
            <a:noFill/>
          </p:spPr>
        </p:pic>
        <p:pic>
          <p:nvPicPr>
            <p:cNvPr id="137"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701985"/>
              <a:ext cx="228600" cy="190815"/>
            </a:xfrm>
            <a:prstGeom prst="rect">
              <a:avLst/>
            </a:prstGeom>
            <a:noFill/>
          </p:spPr>
        </p:pic>
        <p:pic>
          <p:nvPicPr>
            <p:cNvPr id="138"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835335"/>
              <a:ext cx="228600" cy="190815"/>
            </a:xfrm>
            <a:prstGeom prst="rect">
              <a:avLst/>
            </a:prstGeom>
            <a:noFill/>
          </p:spPr>
        </p:pic>
        <p:pic>
          <p:nvPicPr>
            <p:cNvPr id="139" name="Picture 4" descr="C:\Users\davidra\Documents\ClipArtforPowerpoint\DVD_ART36\Artwork_Imagery\Icons - Illustrations\_ WINDOWS SERVER ICONS\Hardware\Computer PC desktop machine.png"/>
            <p:cNvPicPr>
              <a:picLocks noChangeAspect="1" noChangeArrowheads="1"/>
            </p:cNvPicPr>
            <p:nvPr/>
          </p:nvPicPr>
          <p:blipFill>
            <a:blip r:embed="rId6" cstate="print"/>
            <a:srcRect/>
            <a:stretch>
              <a:fillRect/>
            </a:stretch>
          </p:blipFill>
          <p:spPr bwMode="auto">
            <a:xfrm>
              <a:off x="7315200" y="5981385"/>
              <a:ext cx="228600" cy="190815"/>
            </a:xfrm>
            <a:prstGeom prst="rect">
              <a:avLst/>
            </a:prstGeom>
            <a:noFill/>
          </p:spPr>
        </p:pic>
      </p:grpSp>
      <p:graphicFrame>
        <p:nvGraphicFramePr>
          <p:cNvPr id="140" name="Table 139"/>
          <p:cNvGraphicFramePr>
            <a:graphicFrameLocks noGrp="1"/>
          </p:cNvGraphicFramePr>
          <p:nvPr/>
        </p:nvGraphicFramePr>
        <p:xfrm>
          <a:off x="8836898" y="5399824"/>
          <a:ext cx="3250353" cy="1397216"/>
        </p:xfrm>
        <a:graphic>
          <a:graphicData uri="http://schemas.openxmlformats.org/drawingml/2006/table">
            <a:tbl>
              <a:tblPr firstRow="1" bandRow="1">
                <a:tableStyleId>{5C22544A-7EE6-4342-B048-85BDC9FD1C3A}</a:tableStyleId>
              </a:tblPr>
              <a:tblGrid>
                <a:gridCol w="812588"/>
                <a:gridCol w="680817"/>
                <a:gridCol w="1756948"/>
              </a:tblGrid>
              <a:tr h="254000">
                <a:tc>
                  <a:txBody>
                    <a:bodyPr/>
                    <a:lstStyle/>
                    <a:p>
                      <a:r>
                        <a:rPr lang="en-US" sz="1100" dirty="0" err="1" smtClean="0"/>
                        <a:t>V.Next</a:t>
                      </a:r>
                      <a:endParaRPr lang="en-US" sz="1100" dirty="0"/>
                    </a:p>
                  </a:txBody>
                  <a:tcPr marL="121888" marR="121888">
                    <a:solidFill>
                      <a:schemeClr val="accent2">
                        <a:lumMod val="75000"/>
                      </a:schemeClr>
                    </a:solidFill>
                  </a:tcPr>
                </a:tc>
                <a:tc>
                  <a:txBody>
                    <a:bodyPr/>
                    <a:lstStyle/>
                    <a:p>
                      <a:r>
                        <a:rPr lang="en-US" sz="1100" dirty="0" smtClean="0"/>
                        <a:t>2007</a:t>
                      </a:r>
                      <a:endParaRPr lang="en-US" sz="1100" dirty="0"/>
                    </a:p>
                  </a:txBody>
                  <a:tcPr marL="121888" marR="121888">
                    <a:solidFill>
                      <a:schemeClr val="accent2">
                        <a:lumMod val="75000"/>
                      </a:schemeClr>
                    </a:solidFill>
                  </a:tcPr>
                </a:tc>
                <a:tc>
                  <a:txBody>
                    <a:bodyPr/>
                    <a:lstStyle/>
                    <a:p>
                      <a:r>
                        <a:rPr lang="en-US" sz="1100" dirty="0" smtClean="0"/>
                        <a:t>Site</a:t>
                      </a:r>
                      <a:endParaRPr lang="en-US" sz="1100" dirty="0"/>
                    </a:p>
                  </a:txBody>
                  <a:tcPr marL="121888" marR="121888">
                    <a:solidFill>
                      <a:schemeClr val="accent2">
                        <a:lumMod val="75000"/>
                      </a:schemeClr>
                    </a:solidFill>
                  </a:tcPr>
                </a:tc>
              </a:tr>
              <a:tr h="569068">
                <a:tc>
                  <a:txBody>
                    <a:bodyPr/>
                    <a:lstStyle/>
                    <a:p>
                      <a:endParaRPr lang="en-US" sz="1900" dirty="0"/>
                    </a:p>
                  </a:txBody>
                  <a:tcPr marL="121888" marR="121888">
                    <a:solidFill>
                      <a:schemeClr val="accent2">
                        <a:lumMod val="60000"/>
                        <a:lumOff val="40000"/>
                      </a:schemeClr>
                    </a:solidFill>
                  </a:tcPr>
                </a:tc>
                <a:tc>
                  <a:txBody>
                    <a:bodyPr/>
                    <a:lstStyle/>
                    <a:p>
                      <a:endParaRPr lang="en-US" sz="1100" dirty="0"/>
                    </a:p>
                  </a:txBody>
                  <a:tcPr marL="121888" marR="121888">
                    <a:solidFill>
                      <a:schemeClr val="accent2">
                        <a:lumMod val="60000"/>
                        <a:lumOff val="40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dirty="0" smtClean="0"/>
                        <a:t>Central Admin Site</a:t>
                      </a:r>
                    </a:p>
                  </a:txBody>
                  <a:tcPr marL="121888" marR="121888">
                    <a:solidFill>
                      <a:schemeClr val="accent2">
                        <a:lumMod val="60000"/>
                        <a:lumOff val="40000"/>
                      </a:schemeClr>
                    </a:solidFill>
                  </a:tcPr>
                </a:tc>
              </a:tr>
              <a:tr h="569068">
                <a:tc>
                  <a:txBody>
                    <a:bodyPr/>
                    <a:lstStyle/>
                    <a:p>
                      <a:endParaRPr lang="en-US" sz="1900" dirty="0"/>
                    </a:p>
                  </a:txBody>
                  <a:tcPr marL="121888" marR="121888">
                    <a:solidFill>
                      <a:schemeClr val="accent2">
                        <a:lumMod val="60000"/>
                        <a:lumOff val="40000"/>
                      </a:schemeClr>
                    </a:solidFill>
                  </a:tcPr>
                </a:tc>
                <a:tc>
                  <a:txBody>
                    <a:bodyPr/>
                    <a:lstStyle/>
                    <a:p>
                      <a:endParaRPr lang="en-US" sz="1100" dirty="0"/>
                    </a:p>
                  </a:txBody>
                  <a:tcPr marL="121888" marR="121888">
                    <a:solidFill>
                      <a:schemeClr val="accent2">
                        <a:lumMod val="60000"/>
                        <a:lumOff val="40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dirty="0" smtClean="0"/>
                        <a:t>Primary Site</a:t>
                      </a:r>
                      <a:endParaRPr lang="en-US" sz="1100" dirty="0"/>
                    </a:p>
                  </a:txBody>
                  <a:tcPr marL="121888" marR="121888">
                    <a:solidFill>
                      <a:schemeClr val="accent2">
                        <a:lumMod val="60000"/>
                        <a:lumOff val="40000"/>
                      </a:schemeClr>
                    </a:solidFill>
                  </a:tcPr>
                </a:tc>
              </a:tr>
            </a:tbl>
          </a:graphicData>
        </a:graphic>
      </p:graphicFrame>
      <p:grpSp>
        <p:nvGrpSpPr>
          <p:cNvPr id="10" name="Group 140"/>
          <p:cNvGrpSpPr/>
          <p:nvPr/>
        </p:nvGrpSpPr>
        <p:grpSpPr>
          <a:xfrm>
            <a:off x="8938473" y="6238024"/>
            <a:ext cx="609441" cy="457200"/>
            <a:chOff x="1905000" y="4724400"/>
            <a:chExt cx="457200" cy="457200"/>
          </a:xfrm>
        </p:grpSpPr>
        <p:pic>
          <p:nvPicPr>
            <p:cNvPr id="142" name="Picture 2" descr="C:\Users\davidra\Documents\ClipArtforPowerpoint\DVD_ART36\Artwork_Imagery\Icons - Illustrations\_ SUPER VISTA STYLE\server.png"/>
            <p:cNvPicPr>
              <a:picLocks noChangeAspect="1" noChangeArrowheads="1"/>
            </p:cNvPicPr>
            <p:nvPr/>
          </p:nvPicPr>
          <p:blipFill>
            <a:blip r:embed="rId9" cstate="print"/>
            <a:srcRect/>
            <a:stretch>
              <a:fillRect/>
            </a:stretch>
          </p:blipFill>
          <p:spPr bwMode="auto">
            <a:xfrm>
              <a:off x="1905000" y="4724400"/>
              <a:ext cx="457200" cy="457200"/>
            </a:xfrm>
            <a:prstGeom prst="rect">
              <a:avLst/>
            </a:prstGeom>
            <a:noFill/>
          </p:spPr>
        </p:pic>
        <p:pic>
          <p:nvPicPr>
            <p:cNvPr id="143" name="Picture 4" descr="C:\Users\davidra\Documents\ClipArtforPowerpoint\DVD_ART35\Artwork_Imagery\Icons - Illustrations\_WINDOWS SERVER ICONS\Misc\Database cylinder.png"/>
            <p:cNvPicPr>
              <a:picLocks noChangeAspect="1" noChangeArrowheads="1"/>
            </p:cNvPicPr>
            <p:nvPr/>
          </p:nvPicPr>
          <p:blipFill>
            <a:blip r:embed="rId10" cstate="print"/>
            <a:srcRect/>
            <a:stretch>
              <a:fillRect/>
            </a:stretch>
          </p:blipFill>
          <p:spPr bwMode="auto">
            <a:xfrm>
              <a:off x="2133600" y="4876800"/>
              <a:ext cx="175846" cy="262709"/>
            </a:xfrm>
            <a:prstGeom prst="rect">
              <a:avLst/>
            </a:prstGeom>
            <a:noFill/>
          </p:spPr>
        </p:pic>
      </p:grpSp>
      <p:pic>
        <p:nvPicPr>
          <p:cNvPr id="149" name="Picture 3" descr="C:\Users\davidra\Documents\ClipArtforPowerpoint\DVD_ART36\Artwork_Imagery\Icons - Illustrations\_ XML ICONS\Servers SQL database computer.png"/>
          <p:cNvPicPr>
            <a:picLocks noChangeAspect="1" noChangeArrowheads="1"/>
          </p:cNvPicPr>
          <p:nvPr/>
        </p:nvPicPr>
        <p:blipFill>
          <a:blip r:embed="rId5" cstate="print"/>
          <a:srcRect/>
          <a:stretch>
            <a:fillRect/>
          </a:stretch>
        </p:blipFill>
        <p:spPr bwMode="auto">
          <a:xfrm>
            <a:off x="9852637" y="6314224"/>
            <a:ext cx="343123" cy="381000"/>
          </a:xfrm>
          <a:prstGeom prst="rect">
            <a:avLst/>
          </a:prstGeom>
          <a:noFill/>
        </p:spPr>
      </p:pic>
      <p:cxnSp>
        <p:nvCxnSpPr>
          <p:cNvPr id="172" name="Straight Arrow Connector 171"/>
          <p:cNvCxnSpPr>
            <a:endCxn id="94" idx="1"/>
          </p:cNvCxnSpPr>
          <p:nvPr/>
        </p:nvCxnSpPr>
        <p:spPr>
          <a:xfrm flipV="1">
            <a:off x="8143878" y="1169616"/>
            <a:ext cx="997744" cy="2487987"/>
          </a:xfrm>
          <a:prstGeom prst="straightConnector1">
            <a:avLst/>
          </a:prstGeom>
          <a:ln w="41275"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94" idx="1"/>
          </p:cNvCxnSpPr>
          <p:nvPr/>
        </p:nvCxnSpPr>
        <p:spPr>
          <a:xfrm flipV="1">
            <a:off x="8286753" y="1169617"/>
            <a:ext cx="854869" cy="3530975"/>
          </a:xfrm>
          <a:prstGeom prst="straightConnector1">
            <a:avLst/>
          </a:prstGeom>
          <a:ln w="41275"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21042" y="2892725"/>
            <a:ext cx="1117309" cy="461665"/>
          </a:xfrm>
          <a:prstGeom prst="rect">
            <a:avLst/>
          </a:prstGeom>
          <a:noFill/>
        </p:spPr>
        <p:txBody>
          <a:bodyPr wrap="square" lIns="0" tIns="0" rIns="0" bIns="0" rtlCol="0">
            <a:spAutoFit/>
          </a:bodyPr>
          <a:lstStyle/>
          <a:p>
            <a:r>
              <a:rPr lang="en-US" sz="1500" dirty="0">
                <a:gradFill>
                  <a:gsLst>
                    <a:gs pos="0">
                      <a:schemeClr val="tx1"/>
                    </a:gs>
                    <a:gs pos="86000">
                      <a:schemeClr val="tx1"/>
                    </a:gs>
                  </a:gsLst>
                  <a:lin ang="5400000" scaled="0"/>
                </a:gradFill>
              </a:rPr>
              <a:t>15,000 clients</a:t>
            </a:r>
          </a:p>
        </p:txBody>
      </p:sp>
      <p:sp>
        <p:nvSpPr>
          <p:cNvPr id="115" name="TextBox 114"/>
          <p:cNvSpPr txBox="1"/>
          <p:nvPr/>
        </p:nvSpPr>
        <p:spPr>
          <a:xfrm>
            <a:off x="5754930" y="4868806"/>
            <a:ext cx="1117309" cy="461665"/>
          </a:xfrm>
          <a:prstGeom prst="rect">
            <a:avLst/>
          </a:prstGeom>
          <a:noFill/>
        </p:spPr>
        <p:txBody>
          <a:bodyPr wrap="square" lIns="0" tIns="0" rIns="0" bIns="0" rtlCol="0">
            <a:spAutoFit/>
          </a:bodyPr>
          <a:lstStyle/>
          <a:p>
            <a:r>
              <a:rPr lang="en-US" sz="1500" dirty="0">
                <a:gradFill>
                  <a:gsLst>
                    <a:gs pos="0">
                      <a:schemeClr val="tx1"/>
                    </a:gs>
                    <a:gs pos="86000">
                      <a:schemeClr val="tx1"/>
                    </a:gs>
                  </a:gsLst>
                  <a:lin ang="5400000" scaled="0"/>
                </a:gradFill>
              </a:rPr>
              <a:t>10,000 clients</a:t>
            </a:r>
          </a:p>
        </p:txBody>
      </p:sp>
      <p:grpSp>
        <p:nvGrpSpPr>
          <p:cNvPr id="11" name="Group 68"/>
          <p:cNvGrpSpPr/>
          <p:nvPr/>
        </p:nvGrpSpPr>
        <p:grpSpPr>
          <a:xfrm>
            <a:off x="9040045" y="5705408"/>
            <a:ext cx="304721" cy="456416"/>
            <a:chOff x="3200400" y="1447800"/>
            <a:chExt cx="687514" cy="1371600"/>
          </a:xfrm>
        </p:grpSpPr>
        <p:pic>
          <p:nvPicPr>
            <p:cNvPr id="121" name="Picture 5" descr="C:\Users\davidra\Documents\ClipArtforPowerpoint\DVD_ART36\Artwork_Imagery\Hardware Photos\OEM HW\SERVERS\HP ProLiant ML115 J5.png"/>
            <p:cNvPicPr>
              <a:picLocks noChangeAspect="1" noChangeArrowheads="1"/>
            </p:cNvPicPr>
            <p:nvPr/>
          </p:nvPicPr>
          <p:blipFill>
            <a:blip r:embed="rId7" cstate="print"/>
            <a:srcRect/>
            <a:stretch>
              <a:fillRect/>
            </a:stretch>
          </p:blipFill>
          <p:spPr bwMode="auto">
            <a:xfrm>
              <a:off x="3200400" y="1447800"/>
              <a:ext cx="687514" cy="1303345"/>
            </a:xfrm>
            <a:prstGeom prst="rect">
              <a:avLst/>
            </a:prstGeom>
            <a:noFill/>
          </p:spPr>
        </p:pic>
        <p:pic>
          <p:nvPicPr>
            <p:cNvPr id="129" name="Picture 2" descr="C:\Users\davidra\Documents\ClipArtforPowerpoint\DVD_ART36\Artwork_Imagery\Icons - Illustrations\_ XML ICONS\Globe internet world web online.png"/>
            <p:cNvPicPr>
              <a:picLocks noChangeAspect="1" noChangeArrowheads="1"/>
            </p:cNvPicPr>
            <p:nvPr/>
          </p:nvPicPr>
          <p:blipFill>
            <a:blip r:embed="rId8" cstate="print"/>
            <a:srcRect/>
            <a:stretch>
              <a:fillRect/>
            </a:stretch>
          </p:blipFill>
          <p:spPr bwMode="auto">
            <a:xfrm>
              <a:off x="3429000" y="2362200"/>
              <a:ext cx="457200" cy="457200"/>
            </a:xfrm>
            <a:prstGeom prst="rect">
              <a:avLst/>
            </a:prstGeom>
            <a:noFill/>
          </p:spPr>
        </p:pic>
      </p:grpSp>
      <p:pic>
        <p:nvPicPr>
          <p:cNvPr id="144" name="Picture 3" descr="C:\Users\davidra\Documents\ClipArtforPowerpoint\DVD_ART36\Artwork_Imagery\Icons - Illustrations\_ WINDOWS SERVER ICONS\Misc\Database cylinder.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flipH="1">
            <a:off x="9231800" y="6390425"/>
            <a:ext cx="220956" cy="247836"/>
          </a:xfrm>
          <a:prstGeom prst="rect">
            <a:avLst/>
          </a:prstGeom>
          <a:noFill/>
        </p:spPr>
      </p:pic>
      <p:pic>
        <p:nvPicPr>
          <p:cNvPr id="112" name="Picture 3" descr="C:\Users\davidra\Documents\ClipArtforPowerpoint\DVD_ART36\Artwork_Imagery\Icons - Illustrations\_ XML ICONS\Servers SQL database computer.png"/>
          <p:cNvPicPr>
            <a:picLocks noChangeAspect="1" noChangeArrowheads="1"/>
          </p:cNvPicPr>
          <p:nvPr/>
        </p:nvPicPr>
        <p:blipFill>
          <a:blip r:embed="rId5" cstate="print"/>
          <a:srcRect/>
          <a:stretch>
            <a:fillRect/>
          </a:stretch>
        </p:blipFill>
        <p:spPr bwMode="auto">
          <a:xfrm>
            <a:off x="7554370" y="4700587"/>
            <a:ext cx="617622" cy="685800"/>
          </a:xfrm>
          <a:prstGeom prst="rect">
            <a:avLst/>
          </a:prstGeom>
          <a:noFill/>
        </p:spPr>
      </p:pic>
      <p:grpSp>
        <p:nvGrpSpPr>
          <p:cNvPr id="12" name="Group 88"/>
          <p:cNvGrpSpPr/>
          <p:nvPr/>
        </p:nvGrpSpPr>
        <p:grpSpPr>
          <a:xfrm>
            <a:off x="7654153" y="842963"/>
            <a:ext cx="558993" cy="471488"/>
            <a:chOff x="6300788" y="405228"/>
            <a:chExt cx="840818" cy="709197"/>
          </a:xfrm>
        </p:grpSpPr>
        <p:pic>
          <p:nvPicPr>
            <p:cNvPr id="92" name="Picture 2" descr="C:\Users\davidra\Documents\ClipArtforPowerpoint\DVD_ART36\Artwork_Imagery\Icons - Illustrations\_ WINDOWS SERVER ICONS\Misc\Boxed Update retail software.png"/>
            <p:cNvPicPr>
              <a:picLocks noChangeAspect="1" noChangeArrowheads="1"/>
            </p:cNvPicPr>
            <p:nvPr/>
          </p:nvPicPr>
          <p:blipFill>
            <a:blip r:embed="rId11" cstate="print"/>
            <a:srcRect/>
            <a:stretch>
              <a:fillRect/>
            </a:stretch>
          </p:blipFill>
          <p:spPr bwMode="auto">
            <a:xfrm>
              <a:off x="6300788" y="405228"/>
              <a:ext cx="621346" cy="435439"/>
            </a:xfrm>
            <a:prstGeom prst="rect">
              <a:avLst/>
            </a:prstGeom>
            <a:noFill/>
          </p:spPr>
        </p:pic>
        <p:pic>
          <p:nvPicPr>
            <p:cNvPr id="93" name="Picture 5" descr="C:\Users\davidra\Documents\ClipArtforPowerpoint\DVD_ART36\Artwork_Imagery\Icons - Illustrations\_ WINDOWS VISTA ICONS\Software box retail DVD package.png"/>
            <p:cNvPicPr>
              <a:picLocks noChangeAspect="1" noChangeArrowheads="1"/>
            </p:cNvPicPr>
            <p:nvPr/>
          </p:nvPicPr>
          <p:blipFill>
            <a:blip r:embed="rId12" cstate="print"/>
            <a:srcRect/>
            <a:stretch>
              <a:fillRect/>
            </a:stretch>
          </p:blipFill>
          <p:spPr bwMode="auto">
            <a:xfrm>
              <a:off x="6494075" y="628650"/>
              <a:ext cx="647531" cy="485775"/>
            </a:xfrm>
            <a:prstGeom prst="rect">
              <a:avLst/>
            </a:prstGeom>
            <a:noFill/>
          </p:spPr>
        </p:pic>
      </p:grpSp>
      <p:cxnSp>
        <p:nvCxnSpPr>
          <p:cNvPr id="104" name="Straight Connector 103"/>
          <p:cNvCxnSpPr>
            <a:stCxn id="114" idx="0"/>
            <a:endCxn id="90" idx="2"/>
          </p:cNvCxnSpPr>
          <p:nvPr/>
        </p:nvCxnSpPr>
        <p:spPr>
          <a:xfrm rot="16200000" flipV="1">
            <a:off x="7104417" y="2900402"/>
            <a:ext cx="1066800" cy="447599"/>
          </a:xfrm>
          <a:prstGeom prst="line">
            <a:avLst/>
          </a:prstGeom>
          <a:ln w="57150">
            <a:prstDash val="dash"/>
          </a:ln>
        </p:spPr>
        <p:style>
          <a:lnRef idx="3">
            <a:schemeClr val="accent4"/>
          </a:lnRef>
          <a:fillRef idx="0">
            <a:schemeClr val="accent4"/>
          </a:fillRef>
          <a:effectRef idx="2">
            <a:schemeClr val="accent4"/>
          </a:effectRef>
          <a:fontRef idx="minor">
            <a:schemeClr val="tx1"/>
          </a:fontRef>
        </p:style>
      </p:cxnSp>
      <p:cxnSp>
        <p:nvCxnSpPr>
          <p:cNvPr id="141" name="Straight Connector 140"/>
          <p:cNvCxnSpPr>
            <a:stCxn id="112" idx="0"/>
          </p:cNvCxnSpPr>
          <p:nvPr/>
        </p:nvCxnSpPr>
        <p:spPr>
          <a:xfrm rot="5400000" flipH="1" flipV="1">
            <a:off x="7636219" y="4470349"/>
            <a:ext cx="457200" cy="3280"/>
          </a:xfrm>
          <a:prstGeom prst="line">
            <a:avLst/>
          </a:prstGeom>
          <a:ln w="57150">
            <a:prstDash val="dash"/>
          </a:ln>
        </p:spPr>
        <p:style>
          <a:lnRef idx="3">
            <a:schemeClr val="accent4"/>
          </a:lnRef>
          <a:fillRef idx="0">
            <a:schemeClr val="accent4"/>
          </a:fillRef>
          <a:effectRef idx="2">
            <a:schemeClr val="accent4"/>
          </a:effectRef>
          <a:fontRef idx="minor">
            <a:schemeClr val="tx1"/>
          </a:fontRef>
        </p:style>
      </p:cxnSp>
      <p:cxnSp>
        <p:nvCxnSpPr>
          <p:cNvPr id="148" name="Straight Connector 147"/>
          <p:cNvCxnSpPr>
            <a:stCxn id="90" idx="0"/>
            <a:endCxn id="118" idx="2"/>
          </p:cNvCxnSpPr>
          <p:nvPr/>
        </p:nvCxnSpPr>
        <p:spPr>
          <a:xfrm rot="5400000" flipH="1" flipV="1">
            <a:off x="7426664" y="1511353"/>
            <a:ext cx="381000" cy="406294"/>
          </a:xfrm>
          <a:prstGeom prst="line">
            <a:avLst/>
          </a:prstGeom>
          <a:ln w="57150">
            <a:prstDash val="dash"/>
          </a:ln>
        </p:spPr>
        <p:style>
          <a:lnRef idx="3">
            <a:schemeClr val="accent4"/>
          </a:lnRef>
          <a:fillRef idx="0">
            <a:schemeClr val="accent4"/>
          </a:fillRef>
          <a:effectRef idx="2">
            <a:schemeClr val="accent4"/>
          </a:effectRef>
          <a:fontRef idx="minor">
            <a:schemeClr val="tx1"/>
          </a:fontRef>
        </p:style>
      </p:cxnSp>
      <p:grpSp>
        <p:nvGrpSpPr>
          <p:cNvPr id="13" name="Group 151"/>
          <p:cNvGrpSpPr/>
          <p:nvPr/>
        </p:nvGrpSpPr>
        <p:grpSpPr>
          <a:xfrm>
            <a:off x="7249341" y="1824039"/>
            <a:ext cx="558993" cy="471488"/>
            <a:chOff x="6300788" y="405228"/>
            <a:chExt cx="840818" cy="709197"/>
          </a:xfrm>
        </p:grpSpPr>
        <p:pic>
          <p:nvPicPr>
            <p:cNvPr id="153" name="Picture 2" descr="C:\Users\davidra\Documents\ClipArtforPowerpoint\DVD_ART36\Artwork_Imagery\Icons - Illustrations\_ WINDOWS SERVER ICONS\Misc\Boxed Update retail software.png"/>
            <p:cNvPicPr>
              <a:picLocks noChangeAspect="1" noChangeArrowheads="1"/>
            </p:cNvPicPr>
            <p:nvPr/>
          </p:nvPicPr>
          <p:blipFill>
            <a:blip r:embed="rId11" cstate="print"/>
            <a:srcRect/>
            <a:stretch>
              <a:fillRect/>
            </a:stretch>
          </p:blipFill>
          <p:spPr bwMode="auto">
            <a:xfrm>
              <a:off x="6300788" y="405228"/>
              <a:ext cx="621346" cy="435439"/>
            </a:xfrm>
            <a:prstGeom prst="rect">
              <a:avLst/>
            </a:prstGeom>
            <a:noFill/>
          </p:spPr>
        </p:pic>
        <p:pic>
          <p:nvPicPr>
            <p:cNvPr id="154" name="Picture 5" descr="C:\Users\davidra\Documents\ClipArtforPowerpoint\DVD_ART36\Artwork_Imagery\Icons - Illustrations\_ WINDOWS VISTA ICONS\Software box retail DVD package.png"/>
            <p:cNvPicPr>
              <a:picLocks noChangeAspect="1" noChangeArrowheads="1"/>
            </p:cNvPicPr>
            <p:nvPr/>
          </p:nvPicPr>
          <p:blipFill>
            <a:blip r:embed="rId12" cstate="print"/>
            <a:srcRect/>
            <a:stretch>
              <a:fillRect/>
            </a:stretch>
          </p:blipFill>
          <p:spPr bwMode="auto">
            <a:xfrm>
              <a:off x="6494075" y="628650"/>
              <a:ext cx="647531" cy="485775"/>
            </a:xfrm>
            <a:prstGeom prst="rect">
              <a:avLst/>
            </a:prstGeom>
            <a:noFill/>
          </p:spPr>
        </p:pic>
      </p:grpSp>
      <p:grpSp>
        <p:nvGrpSpPr>
          <p:cNvPr id="14" name="Group 154"/>
          <p:cNvGrpSpPr/>
          <p:nvPr/>
        </p:nvGrpSpPr>
        <p:grpSpPr>
          <a:xfrm>
            <a:off x="7635109" y="3609975"/>
            <a:ext cx="558993" cy="471488"/>
            <a:chOff x="6300788" y="405228"/>
            <a:chExt cx="840818" cy="709197"/>
          </a:xfrm>
        </p:grpSpPr>
        <p:pic>
          <p:nvPicPr>
            <p:cNvPr id="156" name="Picture 2" descr="C:\Users\davidra\Documents\ClipArtforPowerpoint\DVD_ART36\Artwork_Imagery\Icons - Illustrations\_ WINDOWS SERVER ICONS\Misc\Boxed Update retail software.png"/>
            <p:cNvPicPr>
              <a:picLocks noChangeAspect="1" noChangeArrowheads="1"/>
            </p:cNvPicPr>
            <p:nvPr/>
          </p:nvPicPr>
          <p:blipFill>
            <a:blip r:embed="rId11" cstate="print"/>
            <a:srcRect/>
            <a:stretch>
              <a:fillRect/>
            </a:stretch>
          </p:blipFill>
          <p:spPr bwMode="auto">
            <a:xfrm>
              <a:off x="6300788" y="405228"/>
              <a:ext cx="621346" cy="435439"/>
            </a:xfrm>
            <a:prstGeom prst="rect">
              <a:avLst/>
            </a:prstGeom>
            <a:noFill/>
          </p:spPr>
        </p:pic>
        <p:pic>
          <p:nvPicPr>
            <p:cNvPr id="157" name="Picture 5" descr="C:\Users\davidra\Documents\ClipArtforPowerpoint\DVD_ART36\Artwork_Imagery\Icons - Illustrations\_ WINDOWS VISTA ICONS\Software box retail DVD package.png"/>
            <p:cNvPicPr>
              <a:picLocks noChangeAspect="1" noChangeArrowheads="1"/>
            </p:cNvPicPr>
            <p:nvPr/>
          </p:nvPicPr>
          <p:blipFill>
            <a:blip r:embed="rId12" cstate="print"/>
            <a:srcRect/>
            <a:stretch>
              <a:fillRect/>
            </a:stretch>
          </p:blipFill>
          <p:spPr bwMode="auto">
            <a:xfrm>
              <a:off x="6494075" y="628650"/>
              <a:ext cx="647531" cy="485775"/>
            </a:xfrm>
            <a:prstGeom prst="rect">
              <a:avLst/>
            </a:prstGeom>
            <a:noFill/>
          </p:spPr>
        </p:pic>
      </p:grpSp>
      <p:grpSp>
        <p:nvGrpSpPr>
          <p:cNvPr id="16" name="Group 157"/>
          <p:cNvGrpSpPr/>
          <p:nvPr/>
        </p:nvGrpSpPr>
        <p:grpSpPr>
          <a:xfrm>
            <a:off x="7820847" y="4638676"/>
            <a:ext cx="558993" cy="471488"/>
            <a:chOff x="6300788" y="405228"/>
            <a:chExt cx="840818" cy="709197"/>
          </a:xfrm>
        </p:grpSpPr>
        <p:pic>
          <p:nvPicPr>
            <p:cNvPr id="159" name="Picture 2" descr="C:\Users\davidra\Documents\ClipArtforPowerpoint\DVD_ART36\Artwork_Imagery\Icons - Illustrations\_ WINDOWS SERVER ICONS\Misc\Boxed Update retail software.png"/>
            <p:cNvPicPr>
              <a:picLocks noChangeAspect="1" noChangeArrowheads="1"/>
            </p:cNvPicPr>
            <p:nvPr/>
          </p:nvPicPr>
          <p:blipFill>
            <a:blip r:embed="rId11" cstate="print"/>
            <a:srcRect/>
            <a:stretch>
              <a:fillRect/>
            </a:stretch>
          </p:blipFill>
          <p:spPr bwMode="auto">
            <a:xfrm>
              <a:off x="6300788" y="405228"/>
              <a:ext cx="621346" cy="435439"/>
            </a:xfrm>
            <a:prstGeom prst="rect">
              <a:avLst/>
            </a:prstGeom>
            <a:noFill/>
          </p:spPr>
        </p:pic>
        <p:pic>
          <p:nvPicPr>
            <p:cNvPr id="160" name="Picture 5" descr="C:\Users\davidra\Documents\ClipArtforPowerpoint\DVD_ART36\Artwork_Imagery\Icons - Illustrations\_ WINDOWS VISTA ICONS\Software box retail DVD package.png"/>
            <p:cNvPicPr>
              <a:picLocks noChangeAspect="1" noChangeArrowheads="1"/>
            </p:cNvPicPr>
            <p:nvPr/>
          </p:nvPicPr>
          <p:blipFill>
            <a:blip r:embed="rId12" cstate="print"/>
            <a:srcRect/>
            <a:stretch>
              <a:fillRect/>
            </a:stretch>
          </p:blipFill>
          <p:spPr bwMode="auto">
            <a:xfrm>
              <a:off x="6494075" y="628650"/>
              <a:ext cx="647531" cy="485775"/>
            </a:xfrm>
            <a:prstGeom prst="rect">
              <a:avLst/>
            </a:prstGeom>
            <a:noFill/>
          </p:spPr>
        </p:pic>
      </p:grpSp>
      <p:cxnSp>
        <p:nvCxnSpPr>
          <p:cNvPr id="165" name="Straight Connector 164"/>
          <p:cNvCxnSpPr>
            <a:stCxn id="17" idx="0"/>
            <a:endCxn id="107" idx="2"/>
          </p:cNvCxnSpPr>
          <p:nvPr/>
        </p:nvCxnSpPr>
        <p:spPr>
          <a:xfrm flipV="1">
            <a:off x="9323853" y="1619922"/>
            <a:ext cx="198668" cy="2672521"/>
          </a:xfrm>
          <a:prstGeom prst="line">
            <a:avLst/>
          </a:prstGeom>
          <a:ln w="57150">
            <a:solidFill>
              <a:schemeClr val="bg1"/>
            </a:solidFill>
            <a:prstDash val="dash"/>
          </a:ln>
        </p:spPr>
        <p:style>
          <a:lnRef idx="1">
            <a:schemeClr val="accent2"/>
          </a:lnRef>
          <a:fillRef idx="0">
            <a:schemeClr val="accent2"/>
          </a:fillRef>
          <a:effectRef idx="0">
            <a:schemeClr val="accent2"/>
          </a:effectRef>
          <a:fontRef idx="minor">
            <a:schemeClr val="tx1"/>
          </a:fontRef>
        </p:style>
      </p:cxnSp>
      <p:cxnSp>
        <p:nvCxnSpPr>
          <p:cNvPr id="168" name="Straight Connector 167"/>
          <p:cNvCxnSpPr>
            <a:stCxn id="127" idx="0"/>
            <a:endCxn id="107" idx="2"/>
          </p:cNvCxnSpPr>
          <p:nvPr/>
        </p:nvCxnSpPr>
        <p:spPr>
          <a:xfrm flipH="1" flipV="1">
            <a:off x="9522521" y="1619922"/>
            <a:ext cx="788749" cy="423191"/>
          </a:xfrm>
          <a:prstGeom prst="line">
            <a:avLst/>
          </a:prstGeom>
          <a:ln w="57150">
            <a:solidFill>
              <a:schemeClr val="bg1"/>
            </a:solidFill>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81849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5">
                                            <p:txEl>
                                              <p:pRg st="0" end="0"/>
                                            </p:txEl>
                                          </p:spTgt>
                                        </p:tgtEl>
                                        <p:attrNameLst>
                                          <p:attrName>style.visibility</p:attrName>
                                        </p:attrNameLst>
                                      </p:cBhvr>
                                      <p:to>
                                        <p:strVal val="visible"/>
                                      </p:to>
                                    </p:set>
                                    <p:animEffect transition="in" filter="fade">
                                      <p:cBhvr>
                                        <p:cTn id="11" dur="500"/>
                                        <p:tgtEl>
                                          <p:spTgt spid="12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3" presetClass="emph" presetSubtype="2" fill="hold" nodeType="withEffect">
                                  <p:stCondLst>
                                    <p:cond delay="0"/>
                                  </p:stCondLst>
                                  <p:childTnLst>
                                    <p:animClr clrSpc="rgb" dir="cw">
                                      <p:cBhvr override="childStyle">
                                        <p:cTn id="18" dur="500" fill="hold"/>
                                        <p:tgtEl>
                                          <p:spTgt spid="125">
                                            <p:txEl>
                                              <p:pRg st="0" end="0"/>
                                            </p:txEl>
                                          </p:spTgt>
                                        </p:tgtEl>
                                        <p:attrNameLst>
                                          <p:attrName>style.color</p:attrName>
                                        </p:attrNameLst>
                                      </p:cBhvr>
                                      <p:to>
                                        <a:srgbClr val="777777"/>
                                      </p:to>
                                    </p:animClr>
                                  </p:childTnLst>
                                </p:cTn>
                              </p:par>
                              <p:par>
                                <p:cTn id="19" presetID="10" presetClass="entr" presetSubtype="0" fill="hold" grpId="0" nodeType="withEffect">
                                  <p:stCondLst>
                                    <p:cond delay="0"/>
                                  </p:stCondLst>
                                  <p:childTnLst>
                                    <p:set>
                                      <p:cBhvr>
                                        <p:cTn id="20" dur="1" fill="hold">
                                          <p:stCondLst>
                                            <p:cond delay="0"/>
                                          </p:stCondLst>
                                        </p:cTn>
                                        <p:tgtEl>
                                          <p:spTgt spid="125">
                                            <p:txEl>
                                              <p:pRg st="1" end="1"/>
                                            </p:txEl>
                                          </p:spTgt>
                                        </p:tgtEl>
                                        <p:attrNameLst>
                                          <p:attrName>style.visibility</p:attrName>
                                        </p:attrNameLst>
                                      </p:cBhvr>
                                      <p:to>
                                        <p:strVal val="visible"/>
                                      </p:to>
                                    </p:set>
                                    <p:animEffect transition="in" filter="fade">
                                      <p:cBhvr>
                                        <p:cTn id="21" dur="500"/>
                                        <p:tgtEl>
                                          <p:spTgt spid="1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
                                            <p:txEl>
                                              <p:pRg st="2" end="2"/>
                                            </p:txEl>
                                          </p:spTgt>
                                        </p:tgtEl>
                                        <p:attrNameLst>
                                          <p:attrName>style.visibility</p:attrName>
                                        </p:attrNameLst>
                                      </p:cBhvr>
                                      <p:to>
                                        <p:strVal val="visible"/>
                                      </p:to>
                                    </p:set>
                                    <p:animEffect transition="in" filter="fade">
                                      <p:cBhvr>
                                        <p:cTn id="24" dur="500"/>
                                        <p:tgtEl>
                                          <p:spTgt spid="125">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500" fill="hold"/>
                                        <p:tgtEl>
                                          <p:spTgt spid="125">
                                            <p:txEl>
                                              <p:pRg st="2" end="2"/>
                                            </p:txEl>
                                          </p:spTgt>
                                        </p:tgtEl>
                                        <p:attrNameLst>
                                          <p:attrName>style.color</p:attrName>
                                        </p:attrNameLst>
                                      </p:cBhvr>
                                      <p:to>
                                        <a:srgbClr val="777777"/>
                                      </p:to>
                                    </p:animClr>
                                  </p:childTnLst>
                                </p:cTn>
                              </p:par>
                              <p:par>
                                <p:cTn id="32" presetID="3" presetClass="emph" presetSubtype="2" fill="hold" nodeType="withEffect">
                                  <p:stCondLst>
                                    <p:cond delay="0"/>
                                  </p:stCondLst>
                                  <p:childTnLst>
                                    <p:animClr clrSpc="rgb" dir="cw">
                                      <p:cBhvr override="childStyle">
                                        <p:cTn id="33" dur="500" fill="hold"/>
                                        <p:tgtEl>
                                          <p:spTgt spid="125">
                                            <p:txEl>
                                              <p:pRg st="1" end="1"/>
                                            </p:txEl>
                                          </p:spTgt>
                                        </p:tgtEl>
                                        <p:attrNameLst>
                                          <p:attrName>style.color</p:attrName>
                                        </p:attrNameLst>
                                      </p:cBhvr>
                                      <p:to>
                                        <a:srgbClr val="777777"/>
                                      </p:to>
                                    </p:animClr>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5">
                                            <p:txEl>
                                              <p:pRg st="3" end="3"/>
                                            </p:txEl>
                                          </p:spTgt>
                                        </p:tgtEl>
                                        <p:attrNameLst>
                                          <p:attrName>style.visibility</p:attrName>
                                        </p:attrNameLst>
                                      </p:cBhvr>
                                      <p:to>
                                        <p:strVal val="visible"/>
                                      </p:to>
                                    </p:set>
                                    <p:animEffect transition="in" filter="fade">
                                      <p:cBhvr>
                                        <p:cTn id="39" dur="500"/>
                                        <p:tgtEl>
                                          <p:spTgt spid="125">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20"/>
                                        </p:tgtEl>
                                        <p:attrNameLst>
                                          <p:attrName>style.visibility</p:attrName>
                                        </p:attrNameLst>
                                      </p:cBhvr>
                                      <p:to>
                                        <p:strVal val="visible"/>
                                      </p:to>
                                    </p:set>
                                    <p:anim calcmode="lin" valueType="num">
                                      <p:cBhvr additive="base">
                                        <p:cTn id="50" dur="500" fill="hold"/>
                                        <p:tgtEl>
                                          <p:spTgt spid="120"/>
                                        </p:tgtEl>
                                        <p:attrNameLst>
                                          <p:attrName>ppt_x</p:attrName>
                                        </p:attrNameLst>
                                      </p:cBhvr>
                                      <p:tavLst>
                                        <p:tav tm="0">
                                          <p:val>
                                            <p:strVal val="#ppt_x"/>
                                          </p:val>
                                        </p:tav>
                                        <p:tav tm="100000">
                                          <p:val>
                                            <p:strVal val="#ppt_x"/>
                                          </p:val>
                                        </p:tav>
                                      </p:tavLst>
                                    </p:anim>
                                    <p:anim calcmode="lin" valueType="num">
                                      <p:cBhvr additive="base">
                                        <p:cTn id="51" dur="500" fill="hold"/>
                                        <p:tgtEl>
                                          <p:spTgt spid="120"/>
                                        </p:tgtEl>
                                        <p:attrNameLst>
                                          <p:attrName>ppt_y</p:attrName>
                                        </p:attrNameLst>
                                      </p:cBhvr>
                                      <p:tavLst>
                                        <p:tav tm="0">
                                          <p:val>
                                            <p:strVal val="1+#ppt_h/2"/>
                                          </p:val>
                                        </p:tav>
                                        <p:tav tm="100000">
                                          <p:val>
                                            <p:strVal val="#ppt_y"/>
                                          </p:val>
                                        </p:tav>
                                      </p:tavLst>
                                    </p:anim>
                                  </p:childTnLst>
                                </p:cTn>
                              </p:par>
                              <p:par>
                                <p:cTn id="52" presetID="3" presetClass="emph" presetSubtype="2" fill="hold" nodeType="withEffect">
                                  <p:stCondLst>
                                    <p:cond delay="0"/>
                                  </p:stCondLst>
                                  <p:childTnLst>
                                    <p:animClr clrSpc="rgb" dir="cw">
                                      <p:cBhvr override="childStyle">
                                        <p:cTn id="53" dur="500" fill="hold"/>
                                        <p:tgtEl>
                                          <p:spTgt spid="125">
                                            <p:txEl>
                                              <p:pRg st="3" end="3"/>
                                            </p:txEl>
                                          </p:spTgt>
                                        </p:tgtEl>
                                        <p:attrNameLst>
                                          <p:attrName>style.color</p:attrName>
                                        </p:attrNameLst>
                                      </p:cBhvr>
                                      <p:to>
                                        <a:srgbClr val="777777"/>
                                      </p:to>
                                    </p:animClr>
                                  </p:childTnLst>
                                </p:cTn>
                              </p:par>
                              <p:par>
                                <p:cTn id="54" presetID="10" presetClass="entr" presetSubtype="0" fill="hold" grpId="0" nodeType="withEffect">
                                  <p:stCondLst>
                                    <p:cond delay="0"/>
                                  </p:stCondLst>
                                  <p:childTnLst>
                                    <p:set>
                                      <p:cBhvr>
                                        <p:cTn id="55" dur="1" fill="hold">
                                          <p:stCondLst>
                                            <p:cond delay="0"/>
                                          </p:stCondLst>
                                        </p:cTn>
                                        <p:tgtEl>
                                          <p:spTgt spid="125">
                                            <p:txEl>
                                              <p:pRg st="4" end="4"/>
                                            </p:txEl>
                                          </p:spTgt>
                                        </p:tgtEl>
                                        <p:attrNameLst>
                                          <p:attrName>style.visibility</p:attrName>
                                        </p:attrNameLst>
                                      </p:cBhvr>
                                      <p:to>
                                        <p:strVal val="visible"/>
                                      </p:to>
                                    </p:set>
                                    <p:animEffect transition="in" filter="fade">
                                      <p:cBhvr>
                                        <p:cTn id="56" dur="500"/>
                                        <p:tgtEl>
                                          <p:spTgt spid="125">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nodeType="clickEffect">
                                  <p:stCondLst>
                                    <p:cond delay="0"/>
                                  </p:stCondLst>
                                  <p:childTnLst>
                                    <p:animClr clrSpc="rgb" dir="cw">
                                      <p:cBhvr override="childStyle">
                                        <p:cTn id="60" dur="500" fill="hold"/>
                                        <p:tgtEl>
                                          <p:spTgt spid="125">
                                            <p:txEl>
                                              <p:pRg st="4" end="4"/>
                                            </p:txEl>
                                          </p:spTgt>
                                        </p:tgtEl>
                                        <p:attrNameLst>
                                          <p:attrName>style.color</p:attrName>
                                        </p:attrNameLst>
                                      </p:cBhvr>
                                      <p:to>
                                        <a:srgbClr val="777777"/>
                                      </p:to>
                                    </p:animClr>
                                  </p:childTnLst>
                                </p:cTn>
                              </p:par>
                              <p:par>
                                <p:cTn id="61" presetID="10" presetClass="entr" presetSubtype="0" fill="hold" grpId="0" nodeType="withEffect">
                                  <p:stCondLst>
                                    <p:cond delay="0"/>
                                  </p:stCondLst>
                                  <p:childTnLst>
                                    <p:set>
                                      <p:cBhvr>
                                        <p:cTn id="62" dur="1" fill="hold">
                                          <p:stCondLst>
                                            <p:cond delay="0"/>
                                          </p:stCondLst>
                                        </p:cTn>
                                        <p:tgtEl>
                                          <p:spTgt spid="125">
                                            <p:txEl>
                                              <p:pRg st="5" end="5"/>
                                            </p:txEl>
                                          </p:spTgt>
                                        </p:tgtEl>
                                        <p:attrNameLst>
                                          <p:attrName>style.visibility</p:attrName>
                                        </p:attrNameLst>
                                      </p:cBhvr>
                                      <p:to>
                                        <p:strVal val="visible"/>
                                      </p:to>
                                    </p:set>
                                    <p:animEffect transition="in" filter="fade">
                                      <p:cBhvr>
                                        <p:cTn id="63" dur="500"/>
                                        <p:tgtEl>
                                          <p:spTgt spid="125">
                                            <p:txEl>
                                              <p:pRg st="5" end="5"/>
                                            </p:txEl>
                                          </p:spTgt>
                                        </p:tgtEl>
                                      </p:cBhvr>
                                    </p:animEffect>
                                  </p:childTnLst>
                                </p:cTn>
                              </p:par>
                            </p:childTnLst>
                          </p:cTn>
                        </p:par>
                        <p:par>
                          <p:cTn id="64" fill="hold">
                            <p:stCondLst>
                              <p:cond delay="500"/>
                            </p:stCondLst>
                            <p:childTnLst>
                              <p:par>
                                <p:cTn id="65" presetID="2" presetClass="entr" presetSubtype="4" fill="hold"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ppt_x"/>
                                          </p:val>
                                        </p:tav>
                                        <p:tav tm="100000">
                                          <p:val>
                                            <p:strVal val="#ppt_x"/>
                                          </p:val>
                                        </p:tav>
                                      </p:tavLst>
                                    </p:anim>
                                    <p:anim calcmode="lin" valueType="num">
                                      <p:cBhvr additive="base">
                                        <p:cTn id="68" dur="500" fill="hold"/>
                                        <p:tgtEl>
                                          <p:spTgt spid="116"/>
                                        </p:tgtEl>
                                        <p:attrNameLst>
                                          <p:attrName>ppt_y</p:attrName>
                                        </p:attrNameLst>
                                      </p:cBhvr>
                                      <p:tavLst>
                                        <p:tav tm="0">
                                          <p:val>
                                            <p:strVal val="1+#ppt_h/2"/>
                                          </p:val>
                                        </p:tav>
                                        <p:tav tm="100000">
                                          <p:val>
                                            <p:strVal val="#ppt_y"/>
                                          </p:val>
                                        </p:tav>
                                      </p:tavLst>
                                    </p:anim>
                                  </p:childTnLst>
                                </p:cTn>
                              </p:par>
                              <p:par>
                                <p:cTn id="69" presetID="10" presetClass="entr" presetSubtype="0" fill="hold" grpId="0" nodeType="withEffect">
                                  <p:stCondLst>
                                    <p:cond delay="0"/>
                                  </p:stCondLst>
                                  <p:childTnLst>
                                    <p:set>
                                      <p:cBhvr>
                                        <p:cTn id="70" dur="1" fill="hold">
                                          <p:stCondLst>
                                            <p:cond delay="0"/>
                                          </p:stCondLst>
                                        </p:cTn>
                                        <p:tgtEl>
                                          <p:spTgt spid="125">
                                            <p:txEl>
                                              <p:pRg st="6" end="6"/>
                                            </p:txEl>
                                          </p:spTgt>
                                        </p:tgtEl>
                                        <p:attrNameLst>
                                          <p:attrName>style.visibility</p:attrName>
                                        </p:attrNameLst>
                                      </p:cBhvr>
                                      <p:to>
                                        <p:strVal val="visible"/>
                                      </p:to>
                                    </p:set>
                                    <p:animEffect transition="in" filter="fade">
                                      <p:cBhvr>
                                        <p:cTn id="71" dur="500"/>
                                        <p:tgtEl>
                                          <p:spTgt spid="125">
                                            <p:txEl>
                                              <p:pRg st="6" end="6"/>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par>
                          <p:cTn id="76" fill="hold">
                            <p:stCondLst>
                              <p:cond delay="1500"/>
                            </p:stCondLst>
                            <p:childTnLst>
                              <p:par>
                                <p:cTn id="77" presetID="63" presetClass="path" presetSubtype="0" accel="50000" decel="50000" fill="hold" nodeType="afterEffect">
                                  <p:stCondLst>
                                    <p:cond delay="0"/>
                                  </p:stCondLst>
                                  <p:childTnLst>
                                    <p:animMotion origin="layout" path="M 1.94444E-6 -4.21965E-6 L 0.15746 -0.00161 " pathEditMode="relative" rAng="0" ptsTypes="AA">
                                      <p:cBhvr>
                                        <p:cTn id="78" dur="1000" fill="hold"/>
                                        <p:tgtEl>
                                          <p:spTgt spid="12"/>
                                        </p:tgtEl>
                                        <p:attrNameLst>
                                          <p:attrName>ppt_x</p:attrName>
                                          <p:attrName>ppt_y</p:attrName>
                                        </p:attrNameLst>
                                      </p:cBhvr>
                                      <p:rCtr x="7865" y="-92"/>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500"/>
                            </p:stCondLst>
                            <p:childTnLst>
                              <p:par>
                                <p:cTn id="85" presetID="63" presetClass="path" presetSubtype="0" accel="50000" decel="50000" fill="hold" nodeType="afterEffect">
                                  <p:stCondLst>
                                    <p:cond delay="0"/>
                                  </p:stCondLst>
                                  <p:childTnLst>
                                    <p:animMotion origin="layout" path="M 1.66667E-6 -4.39306E-6 L 0.18229 -0.1445 " pathEditMode="relative" rAng="0" ptsTypes="AA">
                                      <p:cBhvr>
                                        <p:cTn id="86" dur="1000" fill="hold"/>
                                        <p:tgtEl>
                                          <p:spTgt spid="13"/>
                                        </p:tgtEl>
                                        <p:attrNameLst>
                                          <p:attrName>ppt_x</p:attrName>
                                          <p:attrName>ppt_y</p:attrName>
                                        </p:attrNameLst>
                                      </p:cBhvr>
                                      <p:rCtr x="9115" y="-7237"/>
                                    </p:animMotion>
                                  </p:childTnLst>
                                </p:cTn>
                              </p:par>
                              <p:par>
                                <p:cTn id="87" presetID="3" presetClass="emph" presetSubtype="2" fill="hold" nodeType="withEffect">
                                  <p:stCondLst>
                                    <p:cond delay="0"/>
                                  </p:stCondLst>
                                  <p:childTnLst>
                                    <p:animClr clrSpc="rgb" dir="cw">
                                      <p:cBhvr override="childStyle">
                                        <p:cTn id="88" dur="500" fill="hold"/>
                                        <p:tgtEl>
                                          <p:spTgt spid="125">
                                            <p:txEl>
                                              <p:pRg st="5" end="5"/>
                                            </p:txEl>
                                          </p:spTgt>
                                        </p:tgtEl>
                                        <p:attrNameLst>
                                          <p:attrName>style.color</p:attrName>
                                        </p:attrNameLst>
                                      </p:cBhvr>
                                      <p:to>
                                        <a:srgbClr val="777777"/>
                                      </p:to>
                                    </p:animClr>
                                  </p:childTnLst>
                                </p:cTn>
                              </p:par>
                              <p:par>
                                <p:cTn id="89" presetID="10" presetClass="entr" presetSubtype="0" fill="hold" grpId="0" nodeType="withEffect">
                                  <p:stCondLst>
                                    <p:cond delay="0"/>
                                  </p:stCondLst>
                                  <p:childTnLst>
                                    <p:set>
                                      <p:cBhvr>
                                        <p:cTn id="90" dur="1" fill="hold">
                                          <p:stCondLst>
                                            <p:cond delay="0"/>
                                          </p:stCondLst>
                                        </p:cTn>
                                        <p:tgtEl>
                                          <p:spTgt spid="125">
                                            <p:txEl>
                                              <p:pRg st="7" end="7"/>
                                            </p:txEl>
                                          </p:spTgt>
                                        </p:tgtEl>
                                        <p:attrNameLst>
                                          <p:attrName>style.visibility</p:attrName>
                                        </p:attrNameLst>
                                      </p:cBhvr>
                                      <p:to>
                                        <p:strVal val="visible"/>
                                      </p:to>
                                    </p:set>
                                    <p:animEffect transition="in" filter="fade">
                                      <p:cBhvr>
                                        <p:cTn id="91" dur="500"/>
                                        <p:tgtEl>
                                          <p:spTgt spid="125">
                                            <p:txEl>
                                              <p:pRg st="7" end="7"/>
                                            </p:txEl>
                                          </p:spTgt>
                                        </p:tgtEl>
                                      </p:cBhvr>
                                    </p:animEffect>
                                  </p:childTnLst>
                                </p:cTn>
                              </p:par>
                              <p:par>
                                <p:cTn id="92" presetID="63" presetClass="path" presetSubtype="0" accel="50000" decel="50000" fill="hold" nodeType="withEffect">
                                  <p:stCondLst>
                                    <p:cond delay="0"/>
                                  </p:stCondLst>
                                  <p:childTnLst>
                                    <p:animMotion origin="layout" path="M 3.88889E-6 -1.84971E-6 L 0.37951 0.11098 " pathEditMode="relative" rAng="0" ptsTypes="AA">
                                      <p:cBhvr>
                                        <p:cTn id="93" dur="500" fill="hold"/>
                                        <p:tgtEl>
                                          <p:spTgt spid="9"/>
                                        </p:tgtEl>
                                        <p:attrNameLst>
                                          <p:attrName>ppt_x</p:attrName>
                                          <p:attrName>ppt_y</p:attrName>
                                        </p:attrNameLst>
                                      </p:cBhvr>
                                      <p:rCtr x="18976" y="5549"/>
                                    </p:animMotion>
                                  </p:childTnLst>
                                </p:cTn>
                              </p:par>
                              <p:par>
                                <p:cTn id="94" presetID="63" presetClass="path" presetSubtype="0" accel="50000" decel="50000" fill="hold" nodeType="withEffect">
                                  <p:stCondLst>
                                    <p:cond delay="0"/>
                                  </p:stCondLst>
                                  <p:childTnLst>
                                    <p:animMotion origin="layout" path="M -2.77778E-6 -1.84971E-6 L 0.36285 0.09989 " pathEditMode="relative" rAng="0" ptsTypes="AA">
                                      <p:cBhvr>
                                        <p:cTn id="95" dur="500" fill="hold"/>
                                        <p:tgtEl>
                                          <p:spTgt spid="4"/>
                                        </p:tgtEl>
                                        <p:attrNameLst>
                                          <p:attrName>ppt_x</p:attrName>
                                          <p:attrName>ppt_y</p:attrName>
                                        </p:attrNameLst>
                                      </p:cBhvr>
                                      <p:rCtr x="18142" y="4994"/>
                                    </p:animMotion>
                                  </p:childTnLst>
                                </p:cTn>
                              </p:par>
                              <p:par>
                                <p:cTn id="96" presetID="3" presetClass="emph" presetSubtype="2" fill="hold" nodeType="withEffect">
                                  <p:stCondLst>
                                    <p:cond delay="0"/>
                                  </p:stCondLst>
                                  <p:childTnLst>
                                    <p:animClr clrSpc="rgb" dir="cw">
                                      <p:cBhvr override="childStyle">
                                        <p:cTn id="97" dur="500" fill="hold"/>
                                        <p:tgtEl>
                                          <p:spTgt spid="125">
                                            <p:txEl>
                                              <p:pRg st="6" end="6"/>
                                            </p:txEl>
                                          </p:spTgt>
                                        </p:tgtEl>
                                        <p:attrNameLst>
                                          <p:attrName>style.color</p:attrName>
                                        </p:attrNameLst>
                                      </p:cBhvr>
                                      <p:to>
                                        <a:srgbClr val="777777"/>
                                      </p:to>
                                    </p:animClr>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85"/>
                                        </p:tgtEl>
                                      </p:cBhvr>
                                    </p:animEffect>
                                    <p:set>
                                      <p:cBhvr>
                                        <p:cTn id="102" dur="1" fill="hold">
                                          <p:stCondLst>
                                            <p:cond delay="499"/>
                                          </p:stCondLst>
                                        </p:cTn>
                                        <p:tgtEl>
                                          <p:spTgt spid="8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87"/>
                                        </p:tgtEl>
                                      </p:cBhvr>
                                    </p:animEffect>
                                    <p:set>
                                      <p:cBhvr>
                                        <p:cTn id="105" dur="1" fill="hold">
                                          <p:stCondLst>
                                            <p:cond delay="499"/>
                                          </p:stCondLst>
                                        </p:cTn>
                                        <p:tgtEl>
                                          <p:spTgt spid="87"/>
                                        </p:tgtEl>
                                        <p:attrNameLst>
                                          <p:attrName>style.visibility</p:attrName>
                                        </p:attrNameLst>
                                      </p:cBhvr>
                                      <p:to>
                                        <p:strVal val="hidden"/>
                                      </p:to>
                                    </p:set>
                                  </p:childTnLst>
                                </p:cTn>
                              </p:par>
                              <p:par>
                                <p:cTn id="106" presetID="3" presetClass="emph" presetSubtype="2" fill="hold" nodeType="withEffect">
                                  <p:stCondLst>
                                    <p:cond delay="0"/>
                                  </p:stCondLst>
                                  <p:childTnLst>
                                    <p:animClr clrSpc="rgb" dir="cw">
                                      <p:cBhvr override="childStyle">
                                        <p:cTn id="107" dur="2000" fill="hold"/>
                                        <p:tgtEl>
                                          <p:spTgt spid="125">
                                            <p:txEl>
                                              <p:pRg st="7" end="7"/>
                                            </p:txEl>
                                          </p:spTgt>
                                        </p:tgtEl>
                                        <p:attrNameLst>
                                          <p:attrName>style.color</p:attrName>
                                        </p:attrNameLst>
                                      </p:cBhvr>
                                      <p:to>
                                        <a:srgbClr val="777777"/>
                                      </p:to>
                                    </p:animClr>
                                  </p:childTnLst>
                                </p:cTn>
                              </p:par>
                              <p:par>
                                <p:cTn id="108" presetID="10" presetClass="entr" presetSubtype="0" fill="hold" grpId="0" nodeType="withEffect">
                                  <p:stCondLst>
                                    <p:cond delay="0"/>
                                  </p:stCondLst>
                                  <p:childTnLst>
                                    <p:set>
                                      <p:cBhvr>
                                        <p:cTn id="109" dur="1" fill="hold">
                                          <p:stCondLst>
                                            <p:cond delay="0"/>
                                          </p:stCondLst>
                                        </p:cTn>
                                        <p:tgtEl>
                                          <p:spTgt spid="125">
                                            <p:txEl>
                                              <p:pRg st="8" end="8"/>
                                            </p:txEl>
                                          </p:spTgt>
                                        </p:tgtEl>
                                        <p:attrNameLst>
                                          <p:attrName>style.visibility</p:attrName>
                                        </p:attrNameLst>
                                      </p:cBhvr>
                                      <p:to>
                                        <p:strVal val="visible"/>
                                      </p:to>
                                    </p:set>
                                    <p:animEffect transition="in" filter="fade">
                                      <p:cBhvr>
                                        <p:cTn id="110" dur="500"/>
                                        <p:tgtEl>
                                          <p:spTgt spid="125">
                                            <p:txEl>
                                              <p:pRg st="8" end="8"/>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500"/>
                                        <p:tgtEl>
                                          <p:spTgt spid="88"/>
                                        </p:tgtEl>
                                      </p:cBhvr>
                                    </p:animEffect>
                                  </p:childTnLst>
                                </p:cTn>
                              </p:par>
                              <p:par>
                                <p:cTn id="114" presetID="10" presetClass="entr" presetSubtype="0" fill="hold" nodeType="with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1000"/>
                                        <p:tgtEl>
                                          <p:spTgt spid="14"/>
                                        </p:tgtEl>
                                      </p:cBhvr>
                                    </p:animEffect>
                                  </p:childTnLst>
                                </p:cTn>
                              </p:par>
                              <p:par>
                                <p:cTn id="117" presetID="10" presetClass="entr" presetSubtype="0" fill="hold"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1000"/>
                                        <p:tgtEl>
                                          <p:spTgt spid="16"/>
                                        </p:tgtEl>
                                      </p:cBhvr>
                                    </p:animEffect>
                                  </p:childTnLst>
                                </p:cTn>
                              </p:par>
                              <p:par>
                                <p:cTn id="120" presetID="10" presetClass="entr" presetSubtype="0" fill="hold" nodeType="withEffect">
                                  <p:stCondLst>
                                    <p:cond delay="0"/>
                                  </p:stCondLst>
                                  <p:childTnLst>
                                    <p:set>
                                      <p:cBhvr>
                                        <p:cTn id="121" dur="1" fill="hold">
                                          <p:stCondLst>
                                            <p:cond delay="0"/>
                                          </p:stCondLst>
                                        </p:cTn>
                                        <p:tgtEl>
                                          <p:spTgt spid="3"/>
                                        </p:tgtEl>
                                        <p:attrNameLst>
                                          <p:attrName>style.visibility</p:attrName>
                                        </p:attrNameLst>
                                      </p:cBhvr>
                                      <p:to>
                                        <p:strVal val="visible"/>
                                      </p:to>
                                    </p:set>
                                    <p:animEffect transition="in" filter="fade">
                                      <p:cBhvr>
                                        <p:cTn id="122" dur="500"/>
                                        <p:tgtEl>
                                          <p:spTgt spid="3"/>
                                        </p:tgtEl>
                                      </p:cBhvr>
                                    </p:animEffect>
                                  </p:childTnLst>
                                </p:cTn>
                              </p:par>
                              <p:par>
                                <p:cTn id="123" presetID="10" presetClass="entr" presetSubtype="0" fill="hold" nodeType="withEffect">
                                  <p:stCondLst>
                                    <p:cond delay="0"/>
                                  </p:stCondLst>
                                  <p:childTnLst>
                                    <p:set>
                                      <p:cBhvr>
                                        <p:cTn id="124" dur="1" fill="hold">
                                          <p:stCondLst>
                                            <p:cond delay="0"/>
                                          </p:stCondLst>
                                        </p:cTn>
                                        <p:tgtEl>
                                          <p:spTgt spid="165"/>
                                        </p:tgtEl>
                                        <p:attrNameLst>
                                          <p:attrName>style.visibility</p:attrName>
                                        </p:attrNameLst>
                                      </p:cBhvr>
                                      <p:to>
                                        <p:strVal val="visible"/>
                                      </p:to>
                                    </p:set>
                                    <p:animEffect transition="in" filter="fade">
                                      <p:cBhvr>
                                        <p:cTn id="125" dur="500"/>
                                        <p:tgtEl>
                                          <p:spTgt spid="165"/>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172"/>
                                        </p:tgtEl>
                                        <p:attrNameLst>
                                          <p:attrName>style.visibility</p:attrName>
                                        </p:attrNameLst>
                                      </p:cBhvr>
                                      <p:to>
                                        <p:strVal val="visible"/>
                                      </p:to>
                                    </p:set>
                                    <p:anim calcmode="lin" valueType="num">
                                      <p:cBhvr additive="base">
                                        <p:cTn id="130" dur="500" fill="hold"/>
                                        <p:tgtEl>
                                          <p:spTgt spid="172"/>
                                        </p:tgtEl>
                                        <p:attrNameLst>
                                          <p:attrName>ppt_x</p:attrName>
                                        </p:attrNameLst>
                                      </p:cBhvr>
                                      <p:tavLst>
                                        <p:tav tm="0">
                                          <p:val>
                                            <p:strVal val="#ppt_x"/>
                                          </p:val>
                                        </p:tav>
                                        <p:tav tm="100000">
                                          <p:val>
                                            <p:strVal val="#ppt_x"/>
                                          </p:val>
                                        </p:tav>
                                      </p:tavLst>
                                    </p:anim>
                                    <p:anim calcmode="lin" valueType="num">
                                      <p:cBhvr additive="base">
                                        <p:cTn id="131" dur="500" fill="hold"/>
                                        <p:tgtEl>
                                          <p:spTgt spid="172"/>
                                        </p:tgtEl>
                                        <p:attrNameLst>
                                          <p:attrName>ppt_y</p:attrName>
                                        </p:attrNameLst>
                                      </p:cBhvr>
                                      <p:tavLst>
                                        <p:tav tm="0">
                                          <p:val>
                                            <p:strVal val="1+#ppt_h/2"/>
                                          </p:val>
                                        </p:tav>
                                        <p:tav tm="100000">
                                          <p:val>
                                            <p:strVal val="#ppt_y"/>
                                          </p:val>
                                        </p:tav>
                                      </p:tavLst>
                                    </p:anim>
                                  </p:childTnLst>
                                </p:cTn>
                              </p:par>
                            </p:childTnLst>
                          </p:cTn>
                        </p:par>
                        <p:par>
                          <p:cTn id="132" fill="hold">
                            <p:stCondLst>
                              <p:cond delay="500"/>
                            </p:stCondLst>
                            <p:childTnLst>
                              <p:par>
                                <p:cTn id="133" presetID="63" presetClass="path" presetSubtype="0" accel="50000" decel="50000" fill="hold" nodeType="afterEffect">
                                  <p:stCondLst>
                                    <p:cond delay="0"/>
                                  </p:stCondLst>
                                  <p:childTnLst>
                                    <p:animMotion origin="layout" path="M 4.44444E-6 1.11022E-16 L 0.15902 -0.40462 " pathEditMode="relative" rAng="0" ptsTypes="AA">
                                      <p:cBhvr>
                                        <p:cTn id="134" dur="1000" fill="hold"/>
                                        <p:tgtEl>
                                          <p:spTgt spid="14"/>
                                        </p:tgtEl>
                                        <p:attrNameLst>
                                          <p:attrName>ppt_x</p:attrName>
                                          <p:attrName>ppt_y</p:attrName>
                                        </p:attrNameLst>
                                      </p:cBhvr>
                                      <p:rCtr x="7951" y="-20231"/>
                                    </p:animMotion>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06"/>
                                        </p:tgtEl>
                                        <p:attrNameLst>
                                          <p:attrName>style.visibility</p:attrName>
                                        </p:attrNameLst>
                                      </p:cBhvr>
                                      <p:to>
                                        <p:strVal val="visible"/>
                                      </p:to>
                                    </p:set>
                                    <p:animEffect transition="in" filter="fade">
                                      <p:cBhvr>
                                        <p:cTn id="139" dur="500"/>
                                        <p:tgtEl>
                                          <p:spTgt spid="106"/>
                                        </p:tgtEl>
                                      </p:cBhvr>
                                    </p:animEffect>
                                  </p:childTnLst>
                                </p:cTn>
                              </p:par>
                            </p:childTnLst>
                          </p:cTn>
                        </p:par>
                        <p:par>
                          <p:cTn id="140" fill="hold">
                            <p:stCondLst>
                              <p:cond delay="500"/>
                            </p:stCondLst>
                            <p:childTnLst>
                              <p:par>
                                <p:cTn id="141" presetID="63" presetClass="path" presetSubtype="0" accel="50000" decel="50000" fill="hold" nodeType="afterEffect">
                                  <p:stCondLst>
                                    <p:cond delay="0"/>
                                  </p:stCondLst>
                                  <p:childTnLst>
                                    <p:animMotion origin="layout" path="M -3.33333E-6 3.4104E-6 L 0.13542 -0.54336 " pathEditMode="relative" rAng="0" ptsTypes="AA">
                                      <p:cBhvr>
                                        <p:cTn id="142" dur="1000" fill="hold"/>
                                        <p:tgtEl>
                                          <p:spTgt spid="16"/>
                                        </p:tgtEl>
                                        <p:attrNameLst>
                                          <p:attrName>ppt_x</p:attrName>
                                          <p:attrName>ppt_y</p:attrName>
                                        </p:attrNameLst>
                                      </p:cBhvr>
                                      <p:rCtr x="6771" y="-27168"/>
                                    </p:animMotion>
                                  </p:childTnLst>
                                </p:cTn>
                              </p:par>
                            </p:childTnLst>
                          </p:cTn>
                        </p:par>
                      </p:childTnLst>
                    </p:cTn>
                  </p:par>
                  <p:par>
                    <p:cTn id="143" fill="hold">
                      <p:stCondLst>
                        <p:cond delay="indefinite"/>
                      </p:stCondLst>
                      <p:childTnLst>
                        <p:par>
                          <p:cTn id="144" fill="hold">
                            <p:stCondLst>
                              <p:cond delay="0"/>
                            </p:stCondLst>
                            <p:childTnLst>
                              <p:par>
                                <p:cTn id="145" presetID="63" presetClass="path" presetSubtype="0" accel="50000" decel="50000" fill="hold" nodeType="clickEffect">
                                  <p:stCondLst>
                                    <p:cond delay="0"/>
                                  </p:stCondLst>
                                  <p:childTnLst>
                                    <p:animMotion origin="layout" path="M -4.72222E-6 -2.89017E-6 L 0.23455 0.05549 " pathEditMode="relative" rAng="0" ptsTypes="AA">
                                      <p:cBhvr>
                                        <p:cTn id="146" dur="500" fill="hold"/>
                                        <p:tgtEl>
                                          <p:spTgt spid="6"/>
                                        </p:tgtEl>
                                        <p:attrNameLst>
                                          <p:attrName>ppt_x</p:attrName>
                                          <p:attrName>ppt_y</p:attrName>
                                        </p:attrNameLst>
                                      </p:cBhvr>
                                      <p:rCtr x="11719" y="2775"/>
                                    </p:animMotion>
                                  </p:childTnLst>
                                </p:cTn>
                              </p:par>
                              <p:par>
                                <p:cTn id="147" presetID="10" presetClass="entr" presetSubtype="0" fill="hold" grpId="0" nodeType="withEffect">
                                  <p:stCondLst>
                                    <p:cond delay="0"/>
                                  </p:stCondLst>
                                  <p:childTnLst>
                                    <p:set>
                                      <p:cBhvr>
                                        <p:cTn id="148" dur="1" fill="hold">
                                          <p:stCondLst>
                                            <p:cond delay="0"/>
                                          </p:stCondLst>
                                        </p:cTn>
                                        <p:tgtEl>
                                          <p:spTgt spid="125">
                                            <p:txEl>
                                              <p:pRg st="9" end="9"/>
                                            </p:txEl>
                                          </p:spTgt>
                                        </p:tgtEl>
                                        <p:attrNameLst>
                                          <p:attrName>style.visibility</p:attrName>
                                        </p:attrNameLst>
                                      </p:cBhvr>
                                      <p:to>
                                        <p:strVal val="visible"/>
                                      </p:to>
                                    </p:set>
                                    <p:animEffect transition="in" filter="fade">
                                      <p:cBhvr>
                                        <p:cTn id="149" dur="500"/>
                                        <p:tgtEl>
                                          <p:spTgt spid="125">
                                            <p:txEl>
                                              <p:pRg st="9" end="9"/>
                                            </p:txEl>
                                          </p:spTgt>
                                        </p:tgtEl>
                                      </p:cBhvr>
                                    </p:animEffect>
                                  </p:childTnLst>
                                </p:cTn>
                              </p:par>
                              <p:par>
                                <p:cTn id="150" presetID="10" presetClass="exit" presetSubtype="0" fill="hold" grpId="1" nodeType="withEffect">
                                  <p:stCondLst>
                                    <p:cond delay="0"/>
                                  </p:stCondLst>
                                  <p:childTnLst>
                                    <p:animEffect transition="out" filter="fade">
                                      <p:cBhvr>
                                        <p:cTn id="151" dur="500"/>
                                        <p:tgtEl>
                                          <p:spTgt spid="88"/>
                                        </p:tgtEl>
                                      </p:cBhvr>
                                    </p:animEffect>
                                    <p:set>
                                      <p:cBhvr>
                                        <p:cTn id="152" dur="1" fill="hold">
                                          <p:stCondLst>
                                            <p:cond delay="499"/>
                                          </p:stCondLst>
                                        </p:cTn>
                                        <p:tgtEl>
                                          <p:spTgt spid="88"/>
                                        </p:tgtEl>
                                        <p:attrNameLst>
                                          <p:attrName>style.visibility</p:attrName>
                                        </p:attrNameLst>
                                      </p:cBhvr>
                                      <p:to>
                                        <p:strVal val="hidden"/>
                                      </p:to>
                                    </p:set>
                                  </p:childTnLst>
                                </p:cTn>
                              </p:par>
                              <p:par>
                                <p:cTn id="153" presetID="3" presetClass="emph" presetSubtype="2" fill="hold" nodeType="withEffect">
                                  <p:stCondLst>
                                    <p:cond delay="0"/>
                                  </p:stCondLst>
                                  <p:childTnLst>
                                    <p:animClr clrSpc="rgb" dir="cw">
                                      <p:cBhvr override="childStyle">
                                        <p:cTn id="154" dur="500" fill="hold"/>
                                        <p:tgtEl>
                                          <p:spTgt spid="125">
                                            <p:txEl>
                                              <p:pRg st="8" end="8"/>
                                            </p:txEl>
                                          </p:spTgt>
                                        </p:tgtEl>
                                        <p:attrNameLst>
                                          <p:attrName>style.color</p:attrName>
                                        </p:attrNameLst>
                                      </p:cBhvr>
                                      <p:to>
                                        <a:srgbClr val="777777"/>
                                      </p:to>
                                    </p:animClr>
                                  </p:childTnLst>
                                </p:cTn>
                              </p:par>
                            </p:childTnLst>
                          </p:cTn>
                        </p:par>
                      </p:childTnLst>
                    </p:cTn>
                  </p:par>
                  <p:par>
                    <p:cTn id="155" fill="hold">
                      <p:stCondLst>
                        <p:cond delay="indefinite"/>
                      </p:stCondLst>
                      <p:childTnLst>
                        <p:par>
                          <p:cTn id="156" fill="hold">
                            <p:stCondLst>
                              <p:cond delay="0"/>
                            </p:stCondLst>
                            <p:childTnLst>
                              <p:par>
                                <p:cTn id="157" presetID="2" presetClass="exit" presetSubtype="4" fill="hold" nodeType="clickEffect">
                                  <p:stCondLst>
                                    <p:cond delay="0"/>
                                  </p:stCondLst>
                                  <p:childTnLst>
                                    <p:anim calcmode="lin" valueType="num">
                                      <p:cBhvr additive="base">
                                        <p:cTn id="158" dur="500"/>
                                        <p:tgtEl>
                                          <p:spTgt spid="106"/>
                                        </p:tgtEl>
                                        <p:attrNameLst>
                                          <p:attrName>ppt_x</p:attrName>
                                        </p:attrNameLst>
                                      </p:cBhvr>
                                      <p:tavLst>
                                        <p:tav tm="0">
                                          <p:val>
                                            <p:strVal val="ppt_x"/>
                                          </p:val>
                                        </p:tav>
                                        <p:tav tm="100000">
                                          <p:val>
                                            <p:strVal val="ppt_x"/>
                                          </p:val>
                                        </p:tav>
                                      </p:tavLst>
                                    </p:anim>
                                    <p:anim calcmode="lin" valueType="num">
                                      <p:cBhvr additive="base">
                                        <p:cTn id="159" dur="500"/>
                                        <p:tgtEl>
                                          <p:spTgt spid="106"/>
                                        </p:tgtEl>
                                        <p:attrNameLst>
                                          <p:attrName>ppt_y</p:attrName>
                                        </p:attrNameLst>
                                      </p:cBhvr>
                                      <p:tavLst>
                                        <p:tav tm="0">
                                          <p:val>
                                            <p:strVal val="ppt_y"/>
                                          </p:val>
                                        </p:tav>
                                        <p:tav tm="100000">
                                          <p:val>
                                            <p:strVal val="1+ppt_h/2"/>
                                          </p:val>
                                        </p:tav>
                                      </p:tavLst>
                                    </p:anim>
                                    <p:set>
                                      <p:cBhvr>
                                        <p:cTn id="160" dur="1" fill="hold">
                                          <p:stCondLst>
                                            <p:cond delay="499"/>
                                          </p:stCondLst>
                                        </p:cTn>
                                        <p:tgtEl>
                                          <p:spTgt spid="106"/>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 presetClass="exit" presetSubtype="4" fill="hold" nodeType="clickEffect">
                                  <p:stCondLst>
                                    <p:cond delay="0"/>
                                  </p:stCondLst>
                                  <p:childTnLst>
                                    <p:anim calcmode="lin" valueType="num">
                                      <p:cBhvr additive="base">
                                        <p:cTn id="164" dur="500"/>
                                        <p:tgtEl>
                                          <p:spTgt spid="172"/>
                                        </p:tgtEl>
                                        <p:attrNameLst>
                                          <p:attrName>ppt_x</p:attrName>
                                        </p:attrNameLst>
                                      </p:cBhvr>
                                      <p:tavLst>
                                        <p:tav tm="0">
                                          <p:val>
                                            <p:strVal val="ppt_x"/>
                                          </p:val>
                                        </p:tav>
                                        <p:tav tm="100000">
                                          <p:val>
                                            <p:strVal val="ppt_x"/>
                                          </p:val>
                                        </p:tav>
                                      </p:tavLst>
                                    </p:anim>
                                    <p:anim calcmode="lin" valueType="num">
                                      <p:cBhvr additive="base">
                                        <p:cTn id="165" dur="500"/>
                                        <p:tgtEl>
                                          <p:spTgt spid="172"/>
                                        </p:tgtEl>
                                        <p:attrNameLst>
                                          <p:attrName>ppt_y</p:attrName>
                                        </p:attrNameLst>
                                      </p:cBhvr>
                                      <p:tavLst>
                                        <p:tav tm="0">
                                          <p:val>
                                            <p:strVal val="ppt_y"/>
                                          </p:val>
                                        </p:tav>
                                        <p:tav tm="100000">
                                          <p:val>
                                            <p:strVal val="1+ppt_h/2"/>
                                          </p:val>
                                        </p:tav>
                                      </p:tavLst>
                                    </p:anim>
                                    <p:set>
                                      <p:cBhvr>
                                        <p:cTn id="166" dur="1" fill="hold">
                                          <p:stCondLst>
                                            <p:cond delay="499"/>
                                          </p:stCondLst>
                                        </p:cTn>
                                        <p:tgtEl>
                                          <p:spTgt spid="172"/>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 presetClass="exit" presetSubtype="4" fill="hold" nodeType="clickEffect">
                                  <p:stCondLst>
                                    <p:cond delay="0"/>
                                  </p:stCondLst>
                                  <p:childTnLst>
                                    <p:anim calcmode="lin" valueType="num">
                                      <p:cBhvr additive="base">
                                        <p:cTn id="170" dur="500"/>
                                        <p:tgtEl>
                                          <p:spTgt spid="116"/>
                                        </p:tgtEl>
                                        <p:attrNameLst>
                                          <p:attrName>ppt_x</p:attrName>
                                        </p:attrNameLst>
                                      </p:cBhvr>
                                      <p:tavLst>
                                        <p:tav tm="0">
                                          <p:val>
                                            <p:strVal val="ppt_x"/>
                                          </p:val>
                                        </p:tav>
                                        <p:tav tm="100000">
                                          <p:val>
                                            <p:strVal val="ppt_x"/>
                                          </p:val>
                                        </p:tav>
                                      </p:tavLst>
                                    </p:anim>
                                    <p:anim calcmode="lin" valueType="num">
                                      <p:cBhvr additive="base">
                                        <p:cTn id="171" dur="500"/>
                                        <p:tgtEl>
                                          <p:spTgt spid="116"/>
                                        </p:tgtEl>
                                        <p:attrNameLst>
                                          <p:attrName>ppt_y</p:attrName>
                                        </p:attrNameLst>
                                      </p:cBhvr>
                                      <p:tavLst>
                                        <p:tav tm="0">
                                          <p:val>
                                            <p:strVal val="ppt_y"/>
                                          </p:val>
                                        </p:tav>
                                        <p:tav tm="100000">
                                          <p:val>
                                            <p:strVal val="1+ppt_h/2"/>
                                          </p:val>
                                        </p:tav>
                                      </p:tavLst>
                                    </p:anim>
                                    <p:set>
                                      <p:cBhvr>
                                        <p:cTn id="172" dur="1" fill="hold">
                                          <p:stCondLst>
                                            <p:cond delay="499"/>
                                          </p:stCondLst>
                                        </p:cTn>
                                        <p:tgtEl>
                                          <p:spTgt spid="11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2" presetClass="exit" presetSubtype="4" fill="hold" nodeType="clickEffect">
                                  <p:stCondLst>
                                    <p:cond delay="0"/>
                                  </p:stCondLst>
                                  <p:childTnLst>
                                    <p:anim calcmode="lin" valueType="num">
                                      <p:cBhvr additive="base">
                                        <p:cTn id="176" dur="500"/>
                                        <p:tgtEl>
                                          <p:spTgt spid="120"/>
                                        </p:tgtEl>
                                        <p:attrNameLst>
                                          <p:attrName>ppt_x</p:attrName>
                                        </p:attrNameLst>
                                      </p:cBhvr>
                                      <p:tavLst>
                                        <p:tav tm="0">
                                          <p:val>
                                            <p:strVal val="ppt_x"/>
                                          </p:val>
                                        </p:tav>
                                        <p:tav tm="100000">
                                          <p:val>
                                            <p:strVal val="ppt_x"/>
                                          </p:val>
                                        </p:tav>
                                      </p:tavLst>
                                    </p:anim>
                                    <p:anim calcmode="lin" valueType="num">
                                      <p:cBhvr additive="base">
                                        <p:cTn id="177" dur="500"/>
                                        <p:tgtEl>
                                          <p:spTgt spid="120"/>
                                        </p:tgtEl>
                                        <p:attrNameLst>
                                          <p:attrName>ppt_y</p:attrName>
                                        </p:attrNameLst>
                                      </p:cBhvr>
                                      <p:tavLst>
                                        <p:tav tm="0">
                                          <p:val>
                                            <p:strVal val="ppt_y"/>
                                          </p:val>
                                        </p:tav>
                                        <p:tav tm="100000">
                                          <p:val>
                                            <p:strVal val="1+ppt_h/2"/>
                                          </p:val>
                                        </p:tav>
                                      </p:tavLst>
                                    </p:anim>
                                    <p:set>
                                      <p:cBhvr>
                                        <p:cTn id="178" dur="1" fill="hold">
                                          <p:stCondLst>
                                            <p:cond delay="499"/>
                                          </p:stCondLst>
                                        </p:cTn>
                                        <p:tgtEl>
                                          <p:spTgt spid="120"/>
                                        </p:tgtEl>
                                        <p:attrNameLst>
                                          <p:attrName>style.visibility</p:attrName>
                                        </p:attrNameLst>
                                      </p:cBhvr>
                                      <p:to>
                                        <p:strVal val="hidden"/>
                                      </p:to>
                                    </p:set>
                                  </p:childTnLst>
                                </p:cTn>
                              </p:par>
                              <p:par>
                                <p:cTn id="179" presetID="10" presetClass="entr" presetSubtype="0" fill="hold" grpId="0" nodeType="withEffect">
                                  <p:stCondLst>
                                    <p:cond delay="0"/>
                                  </p:stCondLst>
                                  <p:childTnLst>
                                    <p:set>
                                      <p:cBhvr>
                                        <p:cTn id="180" dur="1" fill="hold">
                                          <p:stCondLst>
                                            <p:cond delay="0"/>
                                          </p:stCondLst>
                                        </p:cTn>
                                        <p:tgtEl>
                                          <p:spTgt spid="125">
                                            <p:txEl>
                                              <p:pRg st="10" end="10"/>
                                            </p:txEl>
                                          </p:spTgt>
                                        </p:tgtEl>
                                        <p:attrNameLst>
                                          <p:attrName>style.visibility</p:attrName>
                                        </p:attrNameLst>
                                      </p:cBhvr>
                                      <p:to>
                                        <p:strVal val="visible"/>
                                      </p:to>
                                    </p:set>
                                    <p:animEffect transition="in" filter="fade">
                                      <p:cBhvr>
                                        <p:cTn id="181" dur="500"/>
                                        <p:tgtEl>
                                          <p:spTgt spid="125">
                                            <p:txEl>
                                              <p:pRg st="10" end="10"/>
                                            </p:txEl>
                                          </p:spTgt>
                                        </p:tgtEl>
                                      </p:cBhvr>
                                    </p:animEffect>
                                  </p:childTnLst>
                                </p:cTn>
                              </p:par>
                              <p:par>
                                <p:cTn id="182" presetID="3" presetClass="emph" presetSubtype="2" fill="hold" nodeType="withEffect">
                                  <p:stCondLst>
                                    <p:cond delay="0"/>
                                  </p:stCondLst>
                                  <p:childTnLst>
                                    <p:animClr clrSpc="rgb" dir="cw">
                                      <p:cBhvr override="childStyle">
                                        <p:cTn id="183" dur="500" fill="hold"/>
                                        <p:tgtEl>
                                          <p:spTgt spid="125">
                                            <p:txEl>
                                              <p:pRg st="9" end="9"/>
                                            </p:txEl>
                                          </p:spTgt>
                                        </p:tgtEl>
                                        <p:attrNameLst>
                                          <p:attrName>style.color</p:attrName>
                                        </p:attrNameLst>
                                      </p:cBhvr>
                                      <p:to>
                                        <a:srgbClr val="777777"/>
                                      </p:to>
                                    </p:animClr>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112"/>
                                        </p:tgtEl>
                                      </p:cBhvr>
                                    </p:animEffect>
                                    <p:set>
                                      <p:cBhvr>
                                        <p:cTn id="188" dur="1" fill="hold">
                                          <p:stCondLst>
                                            <p:cond delay="499"/>
                                          </p:stCondLst>
                                        </p:cTn>
                                        <p:tgtEl>
                                          <p:spTgt spid="112"/>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141"/>
                                        </p:tgtEl>
                                      </p:cBhvr>
                                    </p:animEffect>
                                    <p:set>
                                      <p:cBhvr>
                                        <p:cTn id="191" dur="1" fill="hold">
                                          <p:stCondLst>
                                            <p:cond delay="499"/>
                                          </p:stCondLst>
                                        </p:cTn>
                                        <p:tgtEl>
                                          <p:spTgt spid="141"/>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nodeType="clickEffect">
                                  <p:stCondLst>
                                    <p:cond delay="0"/>
                                  </p:stCondLst>
                                  <p:childTnLst>
                                    <p:animEffect transition="out" filter="fade">
                                      <p:cBhvr>
                                        <p:cTn id="195" dur="500"/>
                                        <p:tgtEl>
                                          <p:spTgt spid="114"/>
                                        </p:tgtEl>
                                      </p:cBhvr>
                                    </p:animEffect>
                                    <p:set>
                                      <p:cBhvr>
                                        <p:cTn id="196" dur="1" fill="hold">
                                          <p:stCondLst>
                                            <p:cond delay="499"/>
                                          </p:stCondLst>
                                        </p:cTn>
                                        <p:tgtEl>
                                          <p:spTgt spid="114"/>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04"/>
                                        </p:tgtEl>
                                      </p:cBhvr>
                                    </p:animEffect>
                                    <p:set>
                                      <p:cBhvr>
                                        <p:cTn id="199" dur="1" fill="hold">
                                          <p:stCondLst>
                                            <p:cond delay="499"/>
                                          </p:stCondLst>
                                        </p:cTn>
                                        <p:tgtEl>
                                          <p:spTgt spid="104"/>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nodeType="clickEffect">
                                  <p:stCondLst>
                                    <p:cond delay="0"/>
                                  </p:stCondLst>
                                  <p:childTnLst>
                                    <p:animEffect transition="out" filter="fade">
                                      <p:cBhvr>
                                        <p:cTn id="203" dur="500"/>
                                        <p:tgtEl>
                                          <p:spTgt spid="90"/>
                                        </p:tgtEl>
                                      </p:cBhvr>
                                    </p:animEffect>
                                    <p:set>
                                      <p:cBhvr>
                                        <p:cTn id="204" dur="1" fill="hold">
                                          <p:stCondLst>
                                            <p:cond delay="499"/>
                                          </p:stCondLst>
                                        </p:cTn>
                                        <p:tgtEl>
                                          <p:spTgt spid="9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148"/>
                                        </p:tgtEl>
                                      </p:cBhvr>
                                    </p:animEffect>
                                    <p:set>
                                      <p:cBhvr>
                                        <p:cTn id="207" dur="1" fill="hold">
                                          <p:stCondLst>
                                            <p:cond delay="499"/>
                                          </p:stCondLst>
                                        </p:cTn>
                                        <p:tgtEl>
                                          <p:spTgt spid="148"/>
                                        </p:tgtEl>
                                        <p:attrNameLst>
                                          <p:attrName>style.visibility</p:attrName>
                                        </p:attrNameLst>
                                      </p:cBhvr>
                                      <p:to>
                                        <p:strVal val="hidden"/>
                                      </p:to>
                                    </p:set>
                                  </p:childTnLst>
                                </p:cTn>
                              </p:par>
                            </p:childTnLst>
                          </p:cTn>
                        </p:par>
                        <p:par>
                          <p:cTn id="208" fill="hold">
                            <p:stCondLst>
                              <p:cond delay="500"/>
                            </p:stCondLst>
                            <p:childTnLst>
                              <p:par>
                                <p:cTn id="209" presetID="10" presetClass="exit" presetSubtype="0" fill="hold" nodeType="afterEffect">
                                  <p:stCondLst>
                                    <p:cond delay="0"/>
                                  </p:stCondLst>
                                  <p:childTnLst>
                                    <p:animEffect transition="out" filter="fade">
                                      <p:cBhvr>
                                        <p:cTn id="210" dur="500"/>
                                        <p:tgtEl>
                                          <p:spTgt spid="118"/>
                                        </p:tgtEl>
                                      </p:cBhvr>
                                    </p:animEffect>
                                    <p:set>
                                      <p:cBhvr>
                                        <p:cTn id="211"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87" grpId="0" animBg="1"/>
      <p:bldP spid="87" grpId="1" animBg="1"/>
      <p:bldP spid="85" grpId="0" animBg="1"/>
      <p:bldP spid="85" grpId="1" animBg="1"/>
      <p:bldP spid="125"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1948943" y="1905000"/>
            <a:ext cx="10239882" cy="1477328"/>
          </a:xfrm>
        </p:spPr>
        <p:txBody>
          <a:bodyPr/>
          <a:lstStyle/>
          <a:p>
            <a:r>
              <a:rPr lang="en-US" sz="5300" dirty="0"/>
              <a:t>Migration Object and</a:t>
            </a:r>
            <a:br>
              <a:rPr lang="en-US" sz="5300" dirty="0"/>
            </a:br>
            <a:r>
              <a:rPr lang="en-US" sz="5300" dirty="0"/>
              <a:t>Content Specifics</a:t>
            </a:r>
            <a:endParaRPr lang="en-US" sz="5300" dirty="0"/>
          </a:p>
        </p:txBody>
      </p:sp>
    </p:spTree>
    <p:extLst>
      <p:ext uri="{BB962C8B-B14F-4D97-AF65-F5344CB8AC3E}">
        <p14:creationId xmlns:p14="http://schemas.microsoft.com/office/powerpoint/2010/main" val="55605193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Updates Management</a:t>
            </a:r>
            <a:endParaRPr lang="en-US" dirty="0"/>
          </a:p>
        </p:txBody>
      </p:sp>
      <p:sp>
        <p:nvSpPr>
          <p:cNvPr id="6" name="Text Placeholder 5"/>
          <p:cNvSpPr>
            <a:spLocks noGrp="1"/>
          </p:cNvSpPr>
          <p:nvPr>
            <p:ph type="body" sz="quarter" idx="10"/>
          </p:nvPr>
        </p:nvSpPr>
        <p:spPr>
          <a:xfrm>
            <a:off x="507868" y="1447800"/>
            <a:ext cx="11173090" cy="4308872"/>
          </a:xfrm>
        </p:spPr>
        <p:txBody>
          <a:bodyPr/>
          <a:lstStyle/>
          <a:p>
            <a:r>
              <a:rPr lang="en-US" dirty="0" smtClean="0"/>
              <a:t>Ensure Software Update Point is configured and Update Repository contains the same updates as Configuration Manager 2007 environment</a:t>
            </a:r>
          </a:p>
          <a:p>
            <a:pPr lvl="1"/>
            <a:r>
              <a:rPr lang="en-US" dirty="0" smtClean="0"/>
              <a:t>Wsusutil.exe export/import</a:t>
            </a:r>
          </a:p>
          <a:p>
            <a:r>
              <a:rPr lang="en-US" dirty="0" smtClean="0"/>
              <a:t>Supported by migration:</a:t>
            </a:r>
          </a:p>
          <a:p>
            <a:pPr lvl="1"/>
            <a:r>
              <a:rPr lang="en-US" dirty="0"/>
              <a:t>Conversion of Update Lists to Update Groups</a:t>
            </a:r>
          </a:p>
          <a:p>
            <a:pPr lvl="1"/>
            <a:r>
              <a:rPr lang="en-US" dirty="0"/>
              <a:t>Update Deployments are migrated to </a:t>
            </a:r>
            <a:r>
              <a:rPr lang="en-US" dirty="0" smtClean="0"/>
              <a:t>Deployments/Groups</a:t>
            </a:r>
            <a:endParaRPr lang="en-US" dirty="0"/>
          </a:p>
          <a:p>
            <a:pPr lvl="1"/>
            <a:r>
              <a:rPr lang="en-US" dirty="0"/>
              <a:t>Software Update Packages</a:t>
            </a:r>
          </a:p>
          <a:p>
            <a:endParaRPr lang="en-US" dirty="0" smtClean="0"/>
          </a:p>
        </p:txBody>
      </p:sp>
    </p:spTree>
    <p:extLst>
      <p:ext uri="{BB962C8B-B14F-4D97-AF65-F5344CB8AC3E}">
        <p14:creationId xmlns:p14="http://schemas.microsoft.com/office/powerpoint/2010/main" val="86689413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Distribution</a:t>
            </a:r>
            <a:endParaRPr lang="en-US" dirty="0"/>
          </a:p>
        </p:txBody>
      </p:sp>
      <p:sp>
        <p:nvSpPr>
          <p:cNvPr id="6" name="Text Placeholder 5"/>
          <p:cNvSpPr>
            <a:spLocks noGrp="1"/>
          </p:cNvSpPr>
          <p:nvPr>
            <p:ph type="body" sz="quarter" idx="10"/>
          </p:nvPr>
        </p:nvSpPr>
        <p:spPr>
          <a:xfrm>
            <a:off x="507868" y="1447801"/>
            <a:ext cx="11173090" cy="4062651"/>
          </a:xfrm>
        </p:spPr>
        <p:txBody>
          <a:bodyPr/>
          <a:lstStyle/>
          <a:p>
            <a:r>
              <a:rPr lang="en-US" dirty="0" smtClean="0"/>
              <a:t>Classic Package and Programs are migrated as is:</a:t>
            </a:r>
          </a:p>
          <a:p>
            <a:pPr lvl="1"/>
            <a:r>
              <a:rPr lang="en-US" dirty="0" smtClean="0"/>
              <a:t>Use UNC mappings in </a:t>
            </a:r>
            <a:r>
              <a:rPr lang="en-US" dirty="0" err="1" smtClean="0"/>
              <a:t>ConfigMgr</a:t>
            </a:r>
            <a:r>
              <a:rPr lang="en-US" dirty="0" smtClean="0"/>
              <a:t> 2007 for package source files</a:t>
            </a:r>
          </a:p>
          <a:p>
            <a:r>
              <a:rPr lang="en-US" dirty="0" smtClean="0"/>
              <a:t>App-V:</a:t>
            </a:r>
          </a:p>
          <a:p>
            <a:pPr lvl="1"/>
            <a:r>
              <a:rPr lang="en-US" dirty="0" smtClean="0"/>
              <a:t>App-V packages are not migrated in Beta 1</a:t>
            </a:r>
          </a:p>
          <a:p>
            <a:pPr lvl="1"/>
            <a:r>
              <a:rPr lang="en-US" dirty="0" smtClean="0"/>
              <a:t>Classic Software Distribution Package/Program is no longer supported in ConfigMgr </a:t>
            </a:r>
            <a:r>
              <a:rPr lang="en-US" dirty="0" err="1" smtClean="0"/>
              <a:t>v.Next</a:t>
            </a:r>
            <a:endParaRPr lang="en-US" dirty="0" smtClean="0"/>
          </a:p>
          <a:p>
            <a:pPr lvl="2"/>
            <a:r>
              <a:rPr lang="en-US" smtClean="0"/>
              <a:t>Use </a:t>
            </a:r>
            <a:r>
              <a:rPr lang="en-US" dirty="0" smtClean="0"/>
              <a:t>new Application Model</a:t>
            </a:r>
          </a:p>
          <a:p>
            <a:pPr lvl="1"/>
            <a:r>
              <a:rPr lang="en-US" dirty="0" smtClean="0"/>
              <a:t>Ensure 64-bit clients have the App-V 4.6 client installed before upgrading </a:t>
            </a:r>
            <a:r>
              <a:rPr lang="en-US" dirty="0" err="1"/>
              <a:t>C</a:t>
            </a:r>
            <a:r>
              <a:rPr lang="en-US" dirty="0" err="1" smtClean="0"/>
              <a:t>onfigMgr</a:t>
            </a:r>
            <a:r>
              <a:rPr lang="en-US" dirty="0" smtClean="0"/>
              <a:t> client</a:t>
            </a:r>
            <a:endParaRPr lang="en-US" dirty="0"/>
          </a:p>
        </p:txBody>
      </p:sp>
    </p:spTree>
    <p:extLst>
      <p:ext uri="{BB962C8B-B14F-4D97-AF65-F5344CB8AC3E}">
        <p14:creationId xmlns:p14="http://schemas.microsoft.com/office/powerpoint/2010/main" val="64280574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 Deployment</a:t>
            </a:r>
            <a:endParaRPr lang="en-US" dirty="0"/>
          </a:p>
        </p:txBody>
      </p:sp>
      <p:sp>
        <p:nvSpPr>
          <p:cNvPr id="3" name="Text Placeholder 2"/>
          <p:cNvSpPr>
            <a:spLocks noGrp="1"/>
          </p:cNvSpPr>
          <p:nvPr>
            <p:ph type="body" sz="quarter" idx="10"/>
          </p:nvPr>
        </p:nvSpPr>
        <p:spPr>
          <a:xfrm>
            <a:off x="507868" y="1447800"/>
            <a:ext cx="11173090" cy="3827202"/>
          </a:xfrm>
        </p:spPr>
        <p:txBody>
          <a:bodyPr/>
          <a:lstStyle/>
          <a:p>
            <a:pPr lvl="0"/>
            <a:r>
              <a:rPr lang="en-US" dirty="0" smtClean="0"/>
              <a:t>Supported by migration:</a:t>
            </a:r>
          </a:p>
          <a:p>
            <a:pPr lvl="1"/>
            <a:r>
              <a:rPr lang="en-US" dirty="0" smtClean="0"/>
              <a:t>OS Image/Package</a:t>
            </a:r>
          </a:p>
          <a:p>
            <a:pPr lvl="1"/>
            <a:r>
              <a:rPr lang="en-US" dirty="0" smtClean="0"/>
              <a:t>Task Sequences</a:t>
            </a:r>
          </a:p>
          <a:p>
            <a:pPr lvl="1"/>
            <a:r>
              <a:rPr lang="en-US" dirty="0" smtClean="0"/>
              <a:t>Drivers &amp; Driver Packages</a:t>
            </a:r>
          </a:p>
          <a:p>
            <a:pPr lvl="0"/>
            <a:r>
              <a:rPr lang="en-US" sz="3700" dirty="0"/>
              <a:t>Special cases:</a:t>
            </a:r>
          </a:p>
          <a:p>
            <a:pPr lvl="1"/>
            <a:r>
              <a:rPr lang="en-US" dirty="0" smtClean="0"/>
              <a:t>Boot Image source path for beta replaced by default image on ConfigMgr </a:t>
            </a:r>
            <a:r>
              <a:rPr lang="en-US" dirty="0" err="1" smtClean="0"/>
              <a:t>v.Next</a:t>
            </a:r>
            <a:r>
              <a:rPr lang="en-US" dirty="0" smtClean="0"/>
              <a:t> site due to new WAIK</a:t>
            </a:r>
          </a:p>
          <a:p>
            <a:pPr lvl="1"/>
            <a:r>
              <a:rPr lang="en-US" dirty="0" smtClean="0"/>
              <a:t>Beta 1 will not convert client installation package</a:t>
            </a:r>
            <a:endParaRPr lang="en-US" dirty="0"/>
          </a:p>
        </p:txBody>
      </p:sp>
    </p:spTree>
    <p:extLst>
      <p:ext uri="{BB962C8B-B14F-4D97-AF65-F5344CB8AC3E}">
        <p14:creationId xmlns:p14="http://schemas.microsoft.com/office/powerpoint/2010/main" val="35251641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Management (DCM)</a:t>
            </a:r>
            <a:endParaRPr lang="en-US" dirty="0"/>
          </a:p>
        </p:txBody>
      </p:sp>
      <p:sp>
        <p:nvSpPr>
          <p:cNvPr id="3" name="Text Placeholder 2"/>
          <p:cNvSpPr>
            <a:spLocks noGrp="1"/>
          </p:cNvSpPr>
          <p:nvPr>
            <p:ph type="body" sz="quarter" idx="10"/>
          </p:nvPr>
        </p:nvSpPr>
        <p:spPr>
          <a:xfrm>
            <a:off x="507868" y="1447800"/>
            <a:ext cx="11173090" cy="3711785"/>
          </a:xfrm>
        </p:spPr>
        <p:txBody>
          <a:bodyPr/>
          <a:lstStyle/>
          <a:p>
            <a:pPr lvl="0"/>
            <a:r>
              <a:rPr lang="en-US" dirty="0" smtClean="0"/>
              <a:t>Supported by migration:</a:t>
            </a:r>
          </a:p>
          <a:p>
            <a:pPr lvl="1"/>
            <a:r>
              <a:rPr lang="en-US" dirty="0" smtClean="0"/>
              <a:t>Configuration Items and Baselines created by customers &amp; ISV’s</a:t>
            </a:r>
          </a:p>
          <a:p>
            <a:pPr lvl="2"/>
            <a:r>
              <a:rPr lang="en-US" dirty="0" smtClean="0"/>
              <a:t>Un-interpreted Configuration Items are not supported</a:t>
            </a:r>
          </a:p>
          <a:p>
            <a:r>
              <a:rPr lang="en-US" dirty="0" smtClean="0"/>
              <a:t>Existing 2007 </a:t>
            </a:r>
            <a:r>
              <a:rPr lang="en-US" dirty="0" err="1" smtClean="0"/>
              <a:t>Config</a:t>
            </a:r>
            <a:r>
              <a:rPr lang="en-US" dirty="0" smtClean="0"/>
              <a:t> Packs can also be added to ConfigMgr </a:t>
            </a:r>
            <a:r>
              <a:rPr lang="en-US" dirty="0" err="1" smtClean="0"/>
              <a:t>v.Next</a:t>
            </a:r>
            <a:r>
              <a:rPr lang="en-US" dirty="0" smtClean="0"/>
              <a:t> through Import feature</a:t>
            </a:r>
          </a:p>
          <a:p>
            <a:pPr lvl="1"/>
            <a:r>
              <a:rPr lang="en-US" dirty="0" smtClean="0"/>
              <a:t>ConfigMgr </a:t>
            </a:r>
            <a:r>
              <a:rPr lang="en-US" dirty="0" err="1" smtClean="0"/>
              <a:t>v.Next</a:t>
            </a:r>
            <a:r>
              <a:rPr lang="en-US" dirty="0" smtClean="0"/>
              <a:t> Import will automatically convert 2007 schema to ConfigMgr </a:t>
            </a:r>
            <a:r>
              <a:rPr lang="en-US" dirty="0" err="1" smtClean="0"/>
              <a:t>v.Next</a:t>
            </a:r>
            <a:r>
              <a:rPr lang="en-US" dirty="0" smtClean="0"/>
              <a:t> schema</a:t>
            </a:r>
          </a:p>
          <a:p>
            <a:pPr>
              <a:buNone/>
            </a:pPr>
            <a:endParaRPr lang="en-US" dirty="0"/>
          </a:p>
        </p:txBody>
      </p:sp>
    </p:spTree>
    <p:extLst>
      <p:ext uri="{BB962C8B-B14F-4D97-AF65-F5344CB8AC3E}">
        <p14:creationId xmlns:p14="http://schemas.microsoft.com/office/powerpoint/2010/main" val="337024693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Migration</a:t>
            </a:r>
            <a:endParaRPr lang="en-US" dirty="0"/>
          </a:p>
        </p:txBody>
      </p:sp>
      <p:sp>
        <p:nvSpPr>
          <p:cNvPr id="3" name="Text Placeholder 2"/>
          <p:cNvSpPr>
            <a:spLocks noGrp="1"/>
          </p:cNvSpPr>
          <p:nvPr>
            <p:ph type="body" sz="quarter" idx="10"/>
          </p:nvPr>
        </p:nvSpPr>
        <p:spPr>
          <a:xfrm>
            <a:off x="507868" y="1447801"/>
            <a:ext cx="11173090" cy="1902059"/>
          </a:xfrm>
        </p:spPr>
        <p:txBody>
          <a:bodyPr/>
          <a:lstStyle/>
          <a:p>
            <a:r>
              <a:rPr lang="en-US" dirty="0" smtClean="0"/>
              <a:t>Package source files path is migrated as-is</a:t>
            </a:r>
          </a:p>
          <a:p>
            <a:pPr lvl="1"/>
            <a:r>
              <a:rPr lang="en-US" dirty="0" smtClean="0"/>
              <a:t>Standardize on UNC paths for package source files</a:t>
            </a:r>
          </a:p>
          <a:p>
            <a:r>
              <a:rPr lang="en-US" dirty="0" smtClean="0"/>
              <a:t>ConfigMgr </a:t>
            </a:r>
            <a:r>
              <a:rPr lang="en-US" dirty="0" err="1" smtClean="0"/>
              <a:t>v.Next</a:t>
            </a:r>
            <a:r>
              <a:rPr lang="en-US" dirty="0" smtClean="0"/>
              <a:t> clients can obtain content from ConfigMgr 2007 DP’s if requested content is available</a:t>
            </a:r>
          </a:p>
        </p:txBody>
      </p:sp>
    </p:spTree>
    <p:extLst>
      <p:ext uri="{BB962C8B-B14F-4D97-AF65-F5344CB8AC3E}">
        <p14:creationId xmlns:p14="http://schemas.microsoft.com/office/powerpoint/2010/main" val="31427626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Objects</a:t>
            </a:r>
            <a:endParaRPr lang="en-US" dirty="0"/>
          </a:p>
        </p:txBody>
      </p:sp>
      <p:sp>
        <p:nvSpPr>
          <p:cNvPr id="3" name="Text Placeholder 2"/>
          <p:cNvSpPr>
            <a:spLocks noGrp="1"/>
          </p:cNvSpPr>
          <p:nvPr>
            <p:ph type="body" sz="quarter" idx="10"/>
          </p:nvPr>
        </p:nvSpPr>
        <p:spPr>
          <a:xfrm>
            <a:off x="507868" y="1447799"/>
            <a:ext cx="11173090" cy="4302716"/>
          </a:xfrm>
        </p:spPr>
        <p:txBody>
          <a:bodyPr/>
          <a:lstStyle/>
          <a:p>
            <a:r>
              <a:rPr lang="en-US" dirty="0" smtClean="0"/>
              <a:t>Reports are not migrated</a:t>
            </a:r>
          </a:p>
          <a:p>
            <a:pPr lvl="1"/>
            <a:r>
              <a:rPr lang="en-US" dirty="0" smtClean="0"/>
              <a:t>Combine reports from both environments</a:t>
            </a:r>
          </a:p>
          <a:p>
            <a:r>
              <a:rPr lang="en-US" dirty="0" smtClean="0"/>
              <a:t>Objects not included in Beta 1:</a:t>
            </a:r>
          </a:p>
          <a:p>
            <a:pPr marL="1299406" lvl="1" indent="-685680">
              <a:buFont typeface="+mj-lt"/>
              <a:buAutoNum type="arabicPeriod"/>
            </a:pPr>
            <a:r>
              <a:rPr lang="en-US" dirty="0" smtClean="0"/>
              <a:t>Asset Intelligence custom catalog</a:t>
            </a:r>
          </a:p>
          <a:p>
            <a:pPr marL="1299406" lvl="1" indent="-685680">
              <a:buFont typeface="+mj-lt"/>
              <a:buAutoNum type="arabicPeriod"/>
            </a:pPr>
            <a:r>
              <a:rPr lang="en-US" dirty="0" smtClean="0"/>
              <a:t>Software Metering Rules</a:t>
            </a:r>
          </a:p>
          <a:p>
            <a:pPr marL="1299406" lvl="1" indent="-685680">
              <a:buFont typeface="+mj-lt"/>
              <a:buAutoNum type="arabicPeriod"/>
            </a:pPr>
            <a:r>
              <a:rPr lang="en-US" dirty="0" smtClean="0"/>
              <a:t>Search and Admin Folders</a:t>
            </a:r>
          </a:p>
          <a:p>
            <a:pPr marL="1299406" lvl="1" indent="-685680">
              <a:buFont typeface="+mj-lt"/>
              <a:buAutoNum type="arabicPeriod"/>
            </a:pPr>
            <a:r>
              <a:rPr lang="en-US" dirty="0" smtClean="0"/>
              <a:t>Software Update Templates </a:t>
            </a:r>
          </a:p>
          <a:p>
            <a:pPr marL="1299406" lvl="1" indent="-685680">
              <a:buFont typeface="+mj-lt"/>
              <a:buAutoNum type="arabicPeriod"/>
            </a:pPr>
            <a:r>
              <a:rPr lang="en-US" dirty="0" smtClean="0"/>
              <a:t>Boundaries</a:t>
            </a:r>
          </a:p>
          <a:p>
            <a:pPr marL="1299406" lvl="1" indent="-685680">
              <a:buFont typeface="+mj-lt"/>
              <a:buAutoNum type="arabicPeriod"/>
            </a:pPr>
            <a:r>
              <a:rPr lang="en-US" dirty="0" smtClean="0"/>
              <a:t>Queries</a:t>
            </a:r>
            <a:endParaRPr lang="en-US" dirty="0"/>
          </a:p>
        </p:txBody>
      </p:sp>
    </p:spTree>
    <p:extLst>
      <p:ext uri="{BB962C8B-B14F-4D97-AF65-F5344CB8AC3E}">
        <p14:creationId xmlns:p14="http://schemas.microsoft.com/office/powerpoint/2010/main" val="288504022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Prepare for </a:t>
            </a:r>
            <a:r>
              <a:rPr lang="en-US" dirty="0" err="1" smtClean="0"/>
              <a:t>ConfigMgr</a:t>
            </a:r>
            <a:r>
              <a:rPr lang="en-US" dirty="0" smtClean="0"/>
              <a:t> </a:t>
            </a:r>
            <a:r>
              <a:rPr lang="en-US" dirty="0" err="1" smtClean="0"/>
              <a:t>v.Next</a:t>
            </a:r>
            <a:endParaRPr lang="en-US" dirty="0"/>
          </a:p>
        </p:txBody>
      </p:sp>
      <p:sp>
        <p:nvSpPr>
          <p:cNvPr id="8" name="Text Placeholder 7"/>
          <p:cNvSpPr>
            <a:spLocks noGrp="1"/>
          </p:cNvSpPr>
          <p:nvPr>
            <p:ph type="body" sz="quarter" idx="10"/>
          </p:nvPr>
        </p:nvSpPr>
        <p:spPr>
          <a:xfrm>
            <a:off x="507868" y="1447801"/>
            <a:ext cx="11173090" cy="984885"/>
          </a:xfrm>
        </p:spPr>
        <p:txBody>
          <a:bodyPr/>
          <a:lstStyle/>
          <a:p>
            <a:r>
              <a:rPr lang="en-US" dirty="0" smtClean="0"/>
              <a:t>Get to </a:t>
            </a:r>
            <a:r>
              <a:rPr lang="en-US" dirty="0" err="1" smtClean="0"/>
              <a:t>ConfigMgr</a:t>
            </a:r>
            <a:r>
              <a:rPr lang="en-US" dirty="0" smtClean="0"/>
              <a:t> 2007 SP2</a:t>
            </a:r>
          </a:p>
          <a:p>
            <a:r>
              <a:rPr lang="en-US" dirty="0" smtClean="0"/>
              <a:t>ConfigMgr </a:t>
            </a:r>
            <a:r>
              <a:rPr lang="en-US" dirty="0" err="1" smtClean="0"/>
              <a:t>v.Next</a:t>
            </a:r>
            <a:r>
              <a:rPr lang="en-US" dirty="0" smtClean="0"/>
              <a:t> System Requirements:</a:t>
            </a:r>
          </a:p>
        </p:txBody>
      </p:sp>
      <p:graphicFrame>
        <p:nvGraphicFramePr>
          <p:cNvPr id="4" name="Table 3"/>
          <p:cNvGraphicFramePr>
            <a:graphicFrameLocks noGrp="1"/>
          </p:cNvGraphicFramePr>
          <p:nvPr>
            <p:extLst>
              <p:ext uri="{D42A27DB-BD31-4B8C-83A1-F6EECF244321}">
                <p14:modId xmlns:p14="http://schemas.microsoft.com/office/powerpoint/2010/main" val="2829903604"/>
              </p:ext>
            </p:extLst>
          </p:nvPr>
        </p:nvGraphicFramePr>
        <p:xfrm>
          <a:off x="507868" y="2539905"/>
          <a:ext cx="11477810" cy="3454400"/>
        </p:xfrm>
        <a:graphic>
          <a:graphicData uri="http://schemas.openxmlformats.org/drawingml/2006/table">
            <a:tbl>
              <a:tblPr firstRow="1" bandRow="1">
                <a:tableStyleId>{93296810-A885-4BE3-A3E7-6D5BEEA58F35}</a:tableStyleId>
              </a:tblPr>
              <a:tblGrid>
                <a:gridCol w="3738702"/>
                <a:gridCol w="7739108"/>
              </a:tblGrid>
              <a:tr h="370840">
                <a:tc>
                  <a:txBody>
                    <a:bodyPr/>
                    <a:lstStyle/>
                    <a:p>
                      <a:r>
                        <a:rPr lang="en-US" sz="1600" b="1" dirty="0" smtClean="0"/>
                        <a:t>Component</a:t>
                      </a:r>
                      <a:endParaRPr lang="en-US" sz="1600" b="1" dirty="0"/>
                    </a:p>
                  </a:txBody>
                  <a:tcPr>
                    <a:solidFill>
                      <a:schemeClr val="accent2">
                        <a:lumMod val="75000"/>
                      </a:schemeClr>
                    </a:solidFill>
                  </a:tcPr>
                </a:tc>
                <a:tc>
                  <a:txBody>
                    <a:bodyPr/>
                    <a:lstStyle/>
                    <a:p>
                      <a:r>
                        <a:rPr lang="en-US" sz="1600" b="1" dirty="0" smtClean="0"/>
                        <a:t>Minimum Requirement</a:t>
                      </a:r>
                      <a:endParaRPr lang="en-US" sz="1600" b="1" dirty="0"/>
                    </a:p>
                  </a:txBody>
                  <a:tcPr>
                    <a:solidFill>
                      <a:schemeClr val="accent2">
                        <a:lumMod val="75000"/>
                      </a:schemeClr>
                    </a:solidFill>
                  </a:tcPr>
                </a:tc>
              </a:tr>
              <a:tr h="579120">
                <a:tc>
                  <a:txBody>
                    <a:bodyPr/>
                    <a:lstStyle/>
                    <a:p>
                      <a:r>
                        <a:rPr lang="en-US" sz="1600" b="1" dirty="0" smtClean="0"/>
                        <a:t>Site</a:t>
                      </a:r>
                      <a:r>
                        <a:rPr lang="en-US" sz="1600" b="1" baseline="0" dirty="0" smtClean="0"/>
                        <a:t> </a:t>
                      </a:r>
                      <a:r>
                        <a:rPr lang="en-US" sz="1600" b="1" dirty="0" smtClean="0"/>
                        <a:t>Server</a:t>
                      </a:r>
                      <a:r>
                        <a:rPr lang="en-US" sz="1600" b="1" baseline="0" dirty="0" smtClean="0"/>
                        <a:t> and Site Roles</a:t>
                      </a:r>
                      <a:endParaRPr lang="en-US" sz="1600" b="1" dirty="0"/>
                    </a:p>
                  </a:txBody>
                  <a:tcPr>
                    <a:solidFill>
                      <a:schemeClr val="accent2">
                        <a:lumMod val="60000"/>
                        <a:lumOff val="40000"/>
                      </a:schemeClr>
                    </a:solidFill>
                  </a:tcPr>
                </a:tc>
                <a:tc>
                  <a:txBody>
                    <a:bodyPr/>
                    <a:lstStyle/>
                    <a:p>
                      <a:r>
                        <a:rPr lang="en-US" sz="1600" b="1" dirty="0" smtClean="0"/>
                        <a:t>Windows Server 2008 (64-bit )</a:t>
                      </a:r>
                    </a:p>
                    <a:p>
                      <a:r>
                        <a:rPr lang="en-US" sz="1600" b="1" dirty="0" smtClean="0"/>
                        <a:t>Windows Server</a:t>
                      </a:r>
                      <a:r>
                        <a:rPr lang="en-US" sz="1600" b="1" baseline="0" dirty="0" smtClean="0"/>
                        <a:t> 2008 R2 (64-bit)</a:t>
                      </a:r>
                      <a:endParaRPr lang="en-US" sz="1600" b="1" dirty="0"/>
                    </a:p>
                  </a:txBody>
                  <a:tcPr>
                    <a:solidFill>
                      <a:schemeClr val="accent2">
                        <a:lumMod val="60000"/>
                        <a:lumOff val="40000"/>
                      </a:schemeClr>
                    </a:solidFill>
                  </a:tcPr>
                </a:tc>
              </a:tr>
              <a:tr h="370840">
                <a:tc>
                  <a:txBody>
                    <a:bodyPr/>
                    <a:lstStyle/>
                    <a:p>
                      <a:r>
                        <a:rPr lang="en-US" sz="1600" b="1" dirty="0" err="1" smtClean="0"/>
                        <a:t>Datastore</a:t>
                      </a:r>
                      <a:endParaRPr lang="en-US" sz="1600" b="1" dirty="0"/>
                    </a:p>
                  </a:txBody>
                  <a:tcPr>
                    <a:solidFill>
                      <a:schemeClr val="accent2">
                        <a:lumMod val="60000"/>
                        <a:lumOff val="40000"/>
                      </a:schemeClr>
                    </a:solidFill>
                  </a:tcPr>
                </a:tc>
                <a:tc>
                  <a:txBody>
                    <a:bodyPr/>
                    <a:lstStyle/>
                    <a:p>
                      <a:r>
                        <a:rPr lang="en-US" sz="1600" b="1" dirty="0" smtClean="0"/>
                        <a:t>SQL Server 2008 SP1 &amp; Cumulative Update 6 (64-bit)</a:t>
                      </a:r>
                      <a:endParaRPr lang="en-US" sz="1600" b="1" dirty="0"/>
                    </a:p>
                  </a:txBody>
                  <a:tcPr>
                    <a:solidFill>
                      <a:schemeClr val="accent2">
                        <a:lumMod val="60000"/>
                        <a:lumOff val="40000"/>
                      </a:schemeClr>
                    </a:solidFill>
                  </a:tcPr>
                </a:tc>
              </a:tr>
              <a:tr h="579120">
                <a:tc>
                  <a:txBody>
                    <a:bodyPr/>
                    <a:lstStyle/>
                    <a:p>
                      <a:r>
                        <a:rPr lang="en-US" sz="1600" b="1" dirty="0" smtClean="0"/>
                        <a:t>Distribution Point</a:t>
                      </a:r>
                      <a:endParaRPr lang="en-US" sz="1600" b="1" dirty="0"/>
                    </a:p>
                  </a:txBody>
                  <a:tcPr>
                    <a:solidFill>
                      <a:schemeClr val="accent2">
                        <a:lumMod val="60000"/>
                        <a:lumOff val="40000"/>
                      </a:schemeClr>
                    </a:solidFill>
                  </a:tcPr>
                </a:tc>
                <a:tc>
                  <a:txBody>
                    <a:bodyPr/>
                    <a:lstStyle/>
                    <a:p>
                      <a:pPr lvl="0"/>
                      <a:r>
                        <a:rPr lang="en-US" sz="1600" b="1" dirty="0" smtClean="0"/>
                        <a:t>Standard DP’s can run on Windows Server 2003 (including 32-bit) with limited functionality</a:t>
                      </a:r>
                    </a:p>
                  </a:txBody>
                  <a:tcPr>
                    <a:solidFill>
                      <a:schemeClr val="accent2">
                        <a:lumMod val="60000"/>
                        <a:lumOff val="40000"/>
                      </a:schemeClr>
                    </a:solidFill>
                  </a:tcPr>
                </a:tc>
              </a:tr>
              <a:tr h="1554480">
                <a:tc>
                  <a:txBody>
                    <a:bodyPr/>
                    <a:lstStyle/>
                    <a:p>
                      <a:r>
                        <a:rPr lang="en-US" sz="1600" b="1" dirty="0" smtClean="0"/>
                        <a:t>Client</a:t>
                      </a:r>
                      <a:endParaRPr lang="en-US" sz="1600" b="1" dirty="0"/>
                    </a:p>
                  </a:txBody>
                  <a:tcPr>
                    <a:solidFill>
                      <a:schemeClr val="accent2">
                        <a:lumMod val="60000"/>
                        <a:lumOff val="40000"/>
                      </a:schemeClr>
                    </a:solidFill>
                  </a:tcPr>
                </a:tc>
                <a:tc>
                  <a:txBody>
                    <a:bodyPr/>
                    <a:lstStyle/>
                    <a:p>
                      <a:pPr lvl="0"/>
                      <a:r>
                        <a:rPr lang="en-US" sz="1600" b="1" dirty="0" smtClean="0"/>
                        <a:t>Windows XP SP2 (64-bit) &amp; SP3 (32-bit)</a:t>
                      </a:r>
                    </a:p>
                    <a:p>
                      <a:pPr marL="0" marR="0" lvl="0" indent="0" algn="l" defTabSz="914363" rtl="0" eaLnBrk="1" fontAlgn="auto" latinLnBrk="0" hangingPunct="1">
                        <a:lnSpc>
                          <a:spcPct val="100000"/>
                        </a:lnSpc>
                        <a:spcBef>
                          <a:spcPts val="0"/>
                        </a:spcBef>
                        <a:spcAft>
                          <a:spcPts val="0"/>
                        </a:spcAft>
                        <a:buClrTx/>
                        <a:buSzTx/>
                        <a:buFontTx/>
                        <a:buNone/>
                        <a:tabLst/>
                        <a:defRPr/>
                      </a:pPr>
                      <a:r>
                        <a:rPr lang="en-US" sz="1600" b="1" dirty="0" smtClean="0"/>
                        <a:t>Windows 2003 Server</a:t>
                      </a:r>
                      <a:r>
                        <a:rPr lang="en-US" sz="1600" b="1" baseline="0" dirty="0" smtClean="0"/>
                        <a:t> SP2 (32-bit &amp; 64-bit)</a:t>
                      </a:r>
                    </a:p>
                    <a:p>
                      <a:pPr lvl="0"/>
                      <a:r>
                        <a:rPr lang="en-US" sz="1600" b="1" dirty="0" smtClean="0"/>
                        <a:t>Vista SP1 </a:t>
                      </a:r>
                      <a:r>
                        <a:rPr lang="en-US" sz="1600" b="1" baseline="0" dirty="0" smtClean="0"/>
                        <a:t>(32-bit &amp; 64-bit)</a:t>
                      </a:r>
                      <a:endParaRPr lang="en-US" sz="1600" b="1" dirty="0" smtClean="0"/>
                    </a:p>
                    <a:p>
                      <a:pPr lvl="0"/>
                      <a:r>
                        <a:rPr lang="en-US" sz="1600" b="1" dirty="0" smtClean="0"/>
                        <a:t>Windows 7 RTM </a:t>
                      </a:r>
                      <a:r>
                        <a:rPr lang="en-US" sz="1600" b="1" baseline="0" dirty="0" smtClean="0"/>
                        <a:t>(32-bit &amp; 64-bit)</a:t>
                      </a:r>
                      <a:endParaRPr lang="en-US" sz="1600" b="1" dirty="0" smtClean="0"/>
                    </a:p>
                    <a:p>
                      <a:r>
                        <a:rPr lang="en-US" sz="1600" b="1" baseline="0" dirty="0" smtClean="0"/>
                        <a:t>Windows 2008 SP2 (32-bit &amp; 64-bit)</a:t>
                      </a:r>
                    </a:p>
                    <a:p>
                      <a:r>
                        <a:rPr lang="en-US" sz="1600" b="1" baseline="0" dirty="0" smtClean="0"/>
                        <a:t>Windows 2008 R2 RTM (64-bit)</a:t>
                      </a:r>
                    </a:p>
                  </a:txBody>
                  <a:tcPr>
                    <a:solidFill>
                      <a:schemeClr val="accent2">
                        <a:lumMod val="60000"/>
                        <a:lumOff val="40000"/>
                      </a:schemeClr>
                    </a:solidFill>
                  </a:tcPr>
                </a:tc>
              </a:tr>
            </a:tbl>
          </a:graphicData>
        </a:graphic>
      </p:graphicFrame>
    </p:spTree>
    <p:extLst>
      <p:ext uri="{BB962C8B-B14F-4D97-AF65-F5344CB8AC3E}">
        <p14:creationId xmlns:p14="http://schemas.microsoft.com/office/powerpoint/2010/main" val="324200184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for ConfigMgr </a:t>
            </a:r>
            <a:r>
              <a:rPr lang="en-US" dirty="0" err="1" smtClean="0"/>
              <a:t>v.Next</a:t>
            </a:r>
            <a:r>
              <a:rPr lang="en-US" dirty="0" smtClean="0"/>
              <a:t> </a:t>
            </a:r>
            <a:r>
              <a:rPr lang="en-US" sz="3700" dirty="0">
                <a:solidFill>
                  <a:schemeClr val="accent2">
                    <a:lumMod val="60000"/>
                    <a:lumOff val="40000"/>
                  </a:schemeClr>
                </a:solidFill>
              </a:rPr>
              <a:t>(2)</a:t>
            </a:r>
            <a:endParaRPr lang="en-US" sz="3700" dirty="0">
              <a:solidFill>
                <a:schemeClr val="accent2">
                  <a:lumMod val="60000"/>
                  <a:lumOff val="40000"/>
                </a:schemeClr>
              </a:solidFill>
            </a:endParaRPr>
          </a:p>
        </p:txBody>
      </p:sp>
      <p:sp>
        <p:nvSpPr>
          <p:cNvPr id="3" name="Text Placeholder 2"/>
          <p:cNvSpPr>
            <a:spLocks noGrp="1"/>
          </p:cNvSpPr>
          <p:nvPr>
            <p:ph type="body" sz="quarter" idx="10"/>
          </p:nvPr>
        </p:nvSpPr>
        <p:spPr>
          <a:xfrm>
            <a:off x="507868" y="1447800"/>
            <a:ext cx="11173090" cy="3237809"/>
          </a:xfrm>
        </p:spPr>
        <p:txBody>
          <a:bodyPr/>
          <a:lstStyle/>
          <a:p>
            <a:r>
              <a:rPr lang="en-US" dirty="0" smtClean="0"/>
              <a:t>ConfigMgr </a:t>
            </a:r>
            <a:r>
              <a:rPr lang="en-US" dirty="0" err="1" smtClean="0"/>
              <a:t>v.Next</a:t>
            </a:r>
            <a:r>
              <a:rPr lang="en-US" dirty="0" smtClean="0"/>
              <a:t> and existing environment can co-exist however ensure the following:</a:t>
            </a:r>
          </a:p>
          <a:p>
            <a:pPr lvl="1"/>
            <a:r>
              <a:rPr lang="en-US" dirty="0" smtClean="0"/>
              <a:t>No duplicate site codes</a:t>
            </a:r>
          </a:p>
          <a:p>
            <a:pPr lvl="1"/>
            <a:r>
              <a:rPr lang="en-US" dirty="0" smtClean="0"/>
              <a:t>Avoid overlap between 2007 and ConfigMgr </a:t>
            </a:r>
            <a:r>
              <a:rPr lang="en-US" dirty="0" err="1" smtClean="0"/>
              <a:t>v.Next</a:t>
            </a:r>
            <a:r>
              <a:rPr lang="en-US" dirty="0" smtClean="0"/>
              <a:t> boundaries if using client auto assignment (</a:t>
            </a:r>
            <a:r>
              <a:rPr lang="en-US" dirty="0" err="1" smtClean="0"/>
              <a:t>smssitecode</a:t>
            </a:r>
            <a:r>
              <a:rPr lang="en-US" dirty="0" smtClean="0"/>
              <a:t>=auto)</a:t>
            </a:r>
          </a:p>
          <a:p>
            <a:r>
              <a:rPr lang="en-US" dirty="0" smtClean="0"/>
              <a:t>Collections:</a:t>
            </a:r>
          </a:p>
          <a:p>
            <a:pPr lvl="1"/>
            <a:r>
              <a:rPr lang="en-US" dirty="0" smtClean="0"/>
              <a:t>Avoid mixing user &amp; devices in collection definitions</a:t>
            </a:r>
          </a:p>
        </p:txBody>
      </p:sp>
    </p:spTree>
    <p:extLst>
      <p:ext uri="{BB962C8B-B14F-4D97-AF65-F5344CB8AC3E}">
        <p14:creationId xmlns:p14="http://schemas.microsoft.com/office/powerpoint/2010/main" val="4628091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graphicFrame>
        <p:nvGraphicFramePr>
          <p:cNvPr id="6" name="Diagram 5"/>
          <p:cNvGraphicFramePr/>
          <p:nvPr>
            <p:extLst>
              <p:ext uri="{D42A27DB-BD31-4B8C-83A1-F6EECF244321}">
                <p14:modId xmlns:p14="http://schemas.microsoft.com/office/powerpoint/2010/main" val="3527933892"/>
              </p:ext>
            </p:extLst>
          </p:nvPr>
        </p:nvGraphicFramePr>
        <p:xfrm>
          <a:off x="680971" y="1100200"/>
          <a:ext cx="10895678"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75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ED9A76DA-4EC1-4CEC-B011-7A6006D22877}"/>
                                            </p:graphicEl>
                                          </p:spTgt>
                                        </p:tgtEl>
                                        <p:attrNameLst>
                                          <p:attrName>style.visibility</p:attrName>
                                        </p:attrNameLst>
                                      </p:cBhvr>
                                      <p:to>
                                        <p:strVal val="visible"/>
                                      </p:to>
                                    </p:set>
                                    <p:animEffect transition="in" filter="fade">
                                      <p:cBhvr>
                                        <p:cTn id="7" dur="500"/>
                                        <p:tgtEl>
                                          <p:spTgt spid="6">
                                            <p:graphicEl>
                                              <a:dgm id="{ED9A76DA-4EC1-4CEC-B011-7A6006D2287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B77D05B-9C6A-4405-A71C-BC585270009D}"/>
                                            </p:graphicEl>
                                          </p:spTgt>
                                        </p:tgtEl>
                                        <p:attrNameLst>
                                          <p:attrName>style.visibility</p:attrName>
                                        </p:attrNameLst>
                                      </p:cBhvr>
                                      <p:to>
                                        <p:strVal val="visible"/>
                                      </p:to>
                                    </p:set>
                                    <p:animEffect transition="in" filter="fade">
                                      <p:cBhvr>
                                        <p:cTn id="10" dur="500"/>
                                        <p:tgtEl>
                                          <p:spTgt spid="6">
                                            <p:graphicEl>
                                              <a:dgm id="{2B77D05B-9C6A-4405-A71C-BC585270009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062E0F1-982D-4FE8-B9ED-10EC8DF2C3C5}"/>
                                            </p:graphicEl>
                                          </p:spTgt>
                                        </p:tgtEl>
                                        <p:attrNameLst>
                                          <p:attrName>style.visibility</p:attrName>
                                        </p:attrNameLst>
                                      </p:cBhvr>
                                      <p:to>
                                        <p:strVal val="visible"/>
                                      </p:to>
                                    </p:set>
                                    <p:animEffect transition="in" filter="fade">
                                      <p:cBhvr>
                                        <p:cTn id="15" dur="500"/>
                                        <p:tgtEl>
                                          <p:spTgt spid="6">
                                            <p:graphicEl>
                                              <a:dgm id="{E062E0F1-982D-4FE8-B9ED-10EC8DF2C3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47D154BA-BFF5-4547-90C1-C19C99840E49}"/>
                                            </p:graphicEl>
                                          </p:spTgt>
                                        </p:tgtEl>
                                        <p:attrNameLst>
                                          <p:attrName>style.visibility</p:attrName>
                                        </p:attrNameLst>
                                      </p:cBhvr>
                                      <p:to>
                                        <p:strVal val="visible"/>
                                      </p:to>
                                    </p:set>
                                    <p:animEffect transition="in" filter="fade">
                                      <p:cBhvr>
                                        <p:cTn id="18" dur="500"/>
                                        <p:tgtEl>
                                          <p:spTgt spid="6">
                                            <p:graphicEl>
                                              <a:dgm id="{47D154BA-BFF5-4547-90C1-C19C99840E4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4BEC9403-8470-405A-AE4E-401BBB0F8CD0}"/>
                                            </p:graphicEl>
                                          </p:spTgt>
                                        </p:tgtEl>
                                        <p:attrNameLst>
                                          <p:attrName>style.visibility</p:attrName>
                                        </p:attrNameLst>
                                      </p:cBhvr>
                                      <p:to>
                                        <p:strVal val="visible"/>
                                      </p:to>
                                    </p:set>
                                    <p:animEffect transition="in" filter="fade">
                                      <p:cBhvr>
                                        <p:cTn id="23" dur="500"/>
                                        <p:tgtEl>
                                          <p:spTgt spid="6">
                                            <p:graphicEl>
                                              <a:dgm id="{4BEC9403-8470-405A-AE4E-401BBB0F8CD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D6A9A8E1-9358-4004-9992-D996AEA6D008}"/>
                                            </p:graphicEl>
                                          </p:spTgt>
                                        </p:tgtEl>
                                        <p:attrNameLst>
                                          <p:attrName>style.visibility</p:attrName>
                                        </p:attrNameLst>
                                      </p:cBhvr>
                                      <p:to>
                                        <p:strVal val="visible"/>
                                      </p:to>
                                    </p:set>
                                    <p:animEffect transition="in" filter="fade">
                                      <p:cBhvr>
                                        <p:cTn id="26" dur="500"/>
                                        <p:tgtEl>
                                          <p:spTgt spid="6">
                                            <p:graphicEl>
                                              <a:dgm id="{D6A9A8E1-9358-4004-9992-D996AEA6D00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5AB60E73-5484-43ED-B7CF-248A30B42370}"/>
                                            </p:graphicEl>
                                          </p:spTgt>
                                        </p:tgtEl>
                                        <p:attrNameLst>
                                          <p:attrName>style.visibility</p:attrName>
                                        </p:attrNameLst>
                                      </p:cBhvr>
                                      <p:to>
                                        <p:strVal val="visible"/>
                                      </p:to>
                                    </p:set>
                                    <p:animEffect transition="in" filter="fade">
                                      <p:cBhvr>
                                        <p:cTn id="31" dur="500"/>
                                        <p:tgtEl>
                                          <p:spTgt spid="6">
                                            <p:graphicEl>
                                              <a:dgm id="{5AB60E73-5484-43ED-B7CF-248A30B4237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E0ECC970-EB98-4480-B1F2-55708EAADF21}"/>
                                            </p:graphicEl>
                                          </p:spTgt>
                                        </p:tgtEl>
                                        <p:attrNameLst>
                                          <p:attrName>style.visibility</p:attrName>
                                        </p:attrNameLst>
                                      </p:cBhvr>
                                      <p:to>
                                        <p:strVal val="visible"/>
                                      </p:to>
                                    </p:set>
                                    <p:animEffect transition="in" filter="fade">
                                      <p:cBhvr>
                                        <p:cTn id="34" dur="500"/>
                                        <p:tgtEl>
                                          <p:spTgt spid="6">
                                            <p:graphicEl>
                                              <a:dgm id="{E0ECC970-EB98-4480-B1F2-55708EAADF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for ConfigMgr </a:t>
            </a:r>
            <a:r>
              <a:rPr lang="en-US" dirty="0" err="1" smtClean="0"/>
              <a:t>v.Next</a:t>
            </a:r>
            <a:r>
              <a:rPr lang="en-US" dirty="0" smtClean="0"/>
              <a:t> </a:t>
            </a:r>
            <a:r>
              <a:rPr lang="en-US" sz="3700" dirty="0">
                <a:solidFill>
                  <a:schemeClr val="accent2">
                    <a:lumMod val="60000"/>
                    <a:lumOff val="40000"/>
                  </a:schemeClr>
                </a:solidFill>
              </a:rPr>
              <a:t>(3)</a:t>
            </a:r>
            <a:endParaRPr lang="en-US" sz="3700" dirty="0"/>
          </a:p>
        </p:txBody>
      </p:sp>
      <p:sp>
        <p:nvSpPr>
          <p:cNvPr id="3" name="Content Placeholder 2"/>
          <p:cNvSpPr>
            <a:spLocks noGrp="1"/>
          </p:cNvSpPr>
          <p:nvPr>
            <p:ph idx="1"/>
          </p:nvPr>
        </p:nvSpPr>
        <p:spPr>
          <a:xfrm>
            <a:off x="507868" y="1447799"/>
            <a:ext cx="11173090" cy="3693319"/>
          </a:xfrm>
        </p:spPr>
        <p:txBody>
          <a:bodyPr/>
          <a:lstStyle/>
          <a:p>
            <a:r>
              <a:rPr lang="en-US" dirty="0" smtClean="0"/>
              <a:t>Package Source Path</a:t>
            </a:r>
          </a:p>
          <a:p>
            <a:pPr lvl="1"/>
            <a:r>
              <a:rPr lang="en-US" dirty="0" smtClean="0"/>
              <a:t>Use UNC (\\server\myapp\myapp.msi) in package source path instead of local path (d:\myapp)</a:t>
            </a:r>
          </a:p>
          <a:p>
            <a:r>
              <a:rPr lang="en-US" dirty="0" smtClean="0"/>
              <a:t>Determine if ConfigMgr 2007 environment be accessed from ConfigMgr </a:t>
            </a:r>
            <a:r>
              <a:rPr lang="en-US" dirty="0" err="1" smtClean="0"/>
              <a:t>v.Next</a:t>
            </a:r>
            <a:r>
              <a:rPr lang="en-US" dirty="0" smtClean="0"/>
              <a:t> servers</a:t>
            </a:r>
          </a:p>
          <a:p>
            <a:pPr lvl="1"/>
            <a:r>
              <a:rPr lang="en-US" dirty="0" smtClean="0"/>
              <a:t>ConfigMgr </a:t>
            </a:r>
            <a:r>
              <a:rPr lang="en-US" dirty="0" err="1" smtClean="0"/>
              <a:t>v.Next</a:t>
            </a:r>
            <a:r>
              <a:rPr lang="en-US" dirty="0" smtClean="0"/>
              <a:t> uses WMI, SQL and SMB to retrieve information from the Configuration Manager 2007 environment</a:t>
            </a:r>
          </a:p>
          <a:p>
            <a:r>
              <a:rPr lang="en-US" dirty="0" smtClean="0"/>
              <a:t>Virtualization</a:t>
            </a:r>
          </a:p>
        </p:txBody>
      </p:sp>
    </p:spTree>
    <p:extLst>
      <p:ext uri="{BB962C8B-B14F-4D97-AF65-F5344CB8AC3E}">
        <p14:creationId xmlns:p14="http://schemas.microsoft.com/office/powerpoint/2010/main" val="5475180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609398"/>
          </a:xfrm>
        </p:spPr>
        <p:txBody>
          <a:bodyPr/>
          <a:lstStyle/>
          <a:p>
            <a:r>
              <a:rPr lang="en-US" dirty="0" smtClean="0"/>
              <a:t>Managing ConfigMgr </a:t>
            </a:r>
            <a:r>
              <a:rPr lang="en-US" dirty="0" err="1" smtClean="0"/>
              <a:t>v.Next</a:t>
            </a:r>
            <a:r>
              <a:rPr lang="en-US" dirty="0" smtClean="0"/>
              <a:t> and ConfigMgr 2007</a:t>
            </a:r>
            <a:endParaRPr lang="en-US" dirty="0"/>
          </a:p>
        </p:txBody>
      </p:sp>
      <p:sp>
        <p:nvSpPr>
          <p:cNvPr id="3" name="Text Placeholder 2"/>
          <p:cNvSpPr>
            <a:spLocks noGrp="1"/>
          </p:cNvSpPr>
          <p:nvPr>
            <p:ph type="body" sz="quarter" idx="10"/>
          </p:nvPr>
        </p:nvSpPr>
        <p:spPr>
          <a:xfrm>
            <a:off x="519366" y="1804360"/>
            <a:ext cx="11173090" cy="2733056"/>
          </a:xfrm>
        </p:spPr>
        <p:txBody>
          <a:bodyPr/>
          <a:lstStyle/>
          <a:p>
            <a:r>
              <a:rPr lang="en-US" dirty="0" smtClean="0"/>
              <a:t>Create new objects in ConfigMgr 2007 and migrate to ConfigMgr </a:t>
            </a:r>
            <a:r>
              <a:rPr lang="en-US" dirty="0" err="1" smtClean="0"/>
              <a:t>v.Next</a:t>
            </a:r>
            <a:endParaRPr lang="en-US" dirty="0" smtClean="0"/>
          </a:p>
          <a:p>
            <a:pPr lvl="1"/>
            <a:r>
              <a:rPr lang="en-US" dirty="0" smtClean="0"/>
              <a:t>Enables sharing of ConfigMgr 2007 Distribution Points with ConfigMgr </a:t>
            </a:r>
            <a:r>
              <a:rPr lang="en-US" dirty="0" err="1" smtClean="0"/>
              <a:t>v.Next</a:t>
            </a:r>
            <a:r>
              <a:rPr lang="en-US" dirty="0" smtClean="0"/>
              <a:t> clients</a:t>
            </a:r>
          </a:p>
          <a:p>
            <a:r>
              <a:rPr lang="en-US" dirty="0" smtClean="0"/>
              <a:t>Reports need to be generated separately for ConfigMgr </a:t>
            </a:r>
            <a:r>
              <a:rPr lang="en-US" dirty="0" err="1" smtClean="0"/>
              <a:t>v.Next</a:t>
            </a:r>
            <a:r>
              <a:rPr lang="en-US" dirty="0" smtClean="0"/>
              <a:t> and ConfigMgr 2007 environments</a:t>
            </a:r>
            <a:endParaRPr lang="en-US" dirty="0"/>
          </a:p>
        </p:txBody>
      </p:sp>
    </p:spTree>
    <p:extLst>
      <p:ext uri="{BB962C8B-B14F-4D97-AF65-F5344CB8AC3E}">
        <p14:creationId xmlns:p14="http://schemas.microsoft.com/office/powerpoint/2010/main" val="348307857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Planning</a:t>
            </a:r>
            <a:endParaRPr lang="en-US" dirty="0"/>
          </a:p>
        </p:txBody>
      </p:sp>
      <p:graphicFrame>
        <p:nvGraphicFramePr>
          <p:cNvPr id="4" name="Diagram 3"/>
          <p:cNvGraphicFramePr/>
          <p:nvPr/>
        </p:nvGraphicFramePr>
        <p:xfrm>
          <a:off x="2336192" y="1828800"/>
          <a:ext cx="7516442"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18"/>
          <p:cNvGrpSpPr/>
          <p:nvPr/>
        </p:nvGrpSpPr>
        <p:grpSpPr>
          <a:xfrm>
            <a:off x="3555074" y="3886200"/>
            <a:ext cx="1117309" cy="838200"/>
            <a:chOff x="2286000" y="3962400"/>
            <a:chExt cx="990600" cy="990600"/>
          </a:xfrm>
        </p:grpSpPr>
        <p:pic>
          <p:nvPicPr>
            <p:cNvPr id="7"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2286000" y="3962400"/>
              <a:ext cx="990600" cy="990600"/>
            </a:xfrm>
            <a:prstGeom prst="rect">
              <a:avLst/>
            </a:prstGeom>
            <a:noFill/>
          </p:spPr>
        </p:pic>
        <p:pic>
          <p:nvPicPr>
            <p:cNvPr id="8" name="Picture 5" descr="C:\Users\davidra\Documents\ClipArtforPowerpoint\DVD_ART36\Artwork_Imagery\Icons - Illustrations\_ xMAC STYLE\database.png"/>
            <p:cNvPicPr>
              <a:picLocks noChangeAspect="1" noChangeArrowheads="1"/>
            </p:cNvPicPr>
            <p:nvPr/>
          </p:nvPicPr>
          <p:blipFill>
            <a:blip r:embed="rId9" cstate="print"/>
            <a:srcRect/>
            <a:stretch>
              <a:fillRect/>
            </a:stretch>
          </p:blipFill>
          <p:spPr bwMode="auto">
            <a:xfrm>
              <a:off x="2667000" y="4419600"/>
              <a:ext cx="396721" cy="523875"/>
            </a:xfrm>
            <a:prstGeom prst="rect">
              <a:avLst/>
            </a:prstGeom>
            <a:noFill/>
          </p:spPr>
        </p:pic>
      </p:grpSp>
      <p:grpSp>
        <p:nvGrpSpPr>
          <p:cNvPr id="6" name="Group 21"/>
          <p:cNvGrpSpPr/>
          <p:nvPr/>
        </p:nvGrpSpPr>
        <p:grpSpPr>
          <a:xfrm>
            <a:off x="2539339" y="2590800"/>
            <a:ext cx="3047206" cy="1143000"/>
            <a:chOff x="2057400" y="2590800"/>
            <a:chExt cx="2286000" cy="1143000"/>
          </a:xfrm>
        </p:grpSpPr>
        <p:pic>
          <p:nvPicPr>
            <p:cNvPr id="5" name="Picture 2" descr="C:\Users\davidra\Documents\ClipArtforPowerpoint\DVD_ART36\Artwork_Imagery\Icons - Illustrations\_ REAL VISTA STYLE\desktop computer.png"/>
            <p:cNvPicPr>
              <a:picLocks noChangeAspect="1" noChangeArrowheads="1"/>
            </p:cNvPicPr>
            <p:nvPr/>
          </p:nvPicPr>
          <p:blipFill>
            <a:blip r:embed="rId10" cstate="print"/>
            <a:srcRect/>
            <a:stretch>
              <a:fillRect/>
            </a:stretch>
          </p:blipFill>
          <p:spPr bwMode="auto">
            <a:xfrm>
              <a:off x="2057400" y="2590800"/>
              <a:ext cx="1143000" cy="1143000"/>
            </a:xfrm>
            <a:prstGeom prst="rect">
              <a:avLst/>
            </a:prstGeom>
            <a:noFill/>
          </p:spPr>
        </p:pic>
        <p:pic>
          <p:nvPicPr>
            <p:cNvPr id="9" name="Picture 4" descr="C:\Users\davidra\Documents\ClipArtforPowerpoint\DVD_ART36\Artwork_Imagery\Hardware Photos\OEM HW\Windows Mobile devices (cell phone, pda)\Smartphone cell phones\HTC Touch Diamond 2 - Windows Mobile 6.5 screen fr.png"/>
            <p:cNvPicPr>
              <a:picLocks noChangeAspect="1" noChangeArrowheads="1"/>
            </p:cNvPicPr>
            <p:nvPr/>
          </p:nvPicPr>
          <p:blipFill>
            <a:blip r:embed="rId11" cstate="print"/>
            <a:srcRect/>
            <a:stretch>
              <a:fillRect/>
            </a:stretch>
          </p:blipFill>
          <p:spPr bwMode="auto">
            <a:xfrm>
              <a:off x="3352800" y="2819400"/>
              <a:ext cx="332486" cy="838200"/>
            </a:xfrm>
            <a:prstGeom prst="rect">
              <a:avLst/>
            </a:prstGeom>
            <a:noFill/>
          </p:spPr>
        </p:pic>
        <p:pic>
          <p:nvPicPr>
            <p:cNvPr id="10" name="Picture 6" descr="C:\Users\davidra\Documents\ClipArtforPowerpoint\DVD_ART36\Artwork_Imagery\Hardware Photos\OEM HW\Windows CE Embedded Devices\xpda9_font_with_card_rotate.png"/>
            <p:cNvPicPr>
              <a:picLocks noChangeAspect="1" noChangeArrowheads="1"/>
            </p:cNvPicPr>
            <p:nvPr/>
          </p:nvPicPr>
          <p:blipFill>
            <a:blip r:embed="rId12" cstate="print"/>
            <a:srcRect/>
            <a:stretch>
              <a:fillRect/>
            </a:stretch>
          </p:blipFill>
          <p:spPr bwMode="auto">
            <a:xfrm>
              <a:off x="3810000" y="2743200"/>
              <a:ext cx="533400" cy="607431"/>
            </a:xfrm>
            <a:prstGeom prst="rect">
              <a:avLst/>
            </a:prstGeom>
            <a:noFill/>
          </p:spPr>
        </p:pic>
      </p:grpSp>
      <p:grpSp>
        <p:nvGrpSpPr>
          <p:cNvPr id="13" name="Group 22"/>
          <p:cNvGrpSpPr/>
          <p:nvPr/>
        </p:nvGrpSpPr>
        <p:grpSpPr>
          <a:xfrm>
            <a:off x="7414868" y="4114800"/>
            <a:ext cx="1828324" cy="533400"/>
            <a:chOff x="5867400" y="2971800"/>
            <a:chExt cx="1371600" cy="533400"/>
          </a:xfrm>
        </p:grpSpPr>
        <p:grpSp>
          <p:nvGrpSpPr>
            <p:cNvPr id="16" name="Group 33"/>
            <p:cNvGrpSpPr/>
            <p:nvPr/>
          </p:nvGrpSpPr>
          <p:grpSpPr>
            <a:xfrm>
              <a:off x="6705600" y="2971800"/>
              <a:ext cx="533400" cy="533400"/>
              <a:chOff x="3810000" y="2895600"/>
              <a:chExt cx="990600" cy="990600"/>
            </a:xfrm>
          </p:grpSpPr>
          <p:pic>
            <p:nvPicPr>
              <p:cNvPr id="14"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3810000" y="2895600"/>
                <a:ext cx="990600" cy="990600"/>
              </a:xfrm>
              <a:prstGeom prst="rect">
                <a:avLst/>
              </a:prstGeom>
              <a:noFill/>
            </p:spPr>
          </p:pic>
          <p:pic>
            <p:nvPicPr>
              <p:cNvPr id="15" name="Picture 3" descr="C:\Users\davidra\Documents\ClipArtforPowerpoint\DVD_ART36\Artwork_Imagery\Icons - Illustrations\_ WINDOWS SERVER ICONS\Misc\Web Services Globe internet world earth.png"/>
              <p:cNvPicPr>
                <a:picLocks noChangeAspect="1" noChangeArrowheads="1"/>
              </p:cNvPicPr>
              <p:nvPr/>
            </p:nvPicPr>
            <p:blipFill>
              <a:blip r:embed="rId13" cstate="print"/>
              <a:srcRect/>
              <a:stretch>
                <a:fillRect/>
              </a:stretch>
            </p:blipFill>
            <p:spPr bwMode="auto">
              <a:xfrm>
                <a:off x="4191000" y="3352800"/>
                <a:ext cx="471701" cy="533400"/>
              </a:xfrm>
              <a:prstGeom prst="rect">
                <a:avLst/>
              </a:prstGeom>
              <a:noFill/>
            </p:spPr>
          </p:pic>
        </p:grpSp>
        <p:grpSp>
          <p:nvGrpSpPr>
            <p:cNvPr id="19" name="Group 68"/>
            <p:cNvGrpSpPr/>
            <p:nvPr/>
          </p:nvGrpSpPr>
          <p:grpSpPr>
            <a:xfrm>
              <a:off x="5867400" y="2971800"/>
              <a:ext cx="533400" cy="533400"/>
              <a:chOff x="533400" y="2743200"/>
              <a:chExt cx="990600" cy="990600"/>
            </a:xfrm>
          </p:grpSpPr>
          <p:pic>
            <p:nvPicPr>
              <p:cNvPr id="17" name="Picture 2" descr="C:\Users\davidra\Documents\ClipArtforPowerpoint\DVD_ART36\Artwork_Imagery\Icons - Illustrations\_ SUPER VISTA STYLE\server.png"/>
              <p:cNvPicPr>
                <a:picLocks noChangeAspect="1" noChangeArrowheads="1"/>
              </p:cNvPicPr>
              <p:nvPr/>
            </p:nvPicPr>
            <p:blipFill>
              <a:blip r:embed="rId8" cstate="print"/>
              <a:srcRect/>
              <a:stretch>
                <a:fillRect/>
              </a:stretch>
            </p:blipFill>
            <p:spPr bwMode="auto">
              <a:xfrm>
                <a:off x="533400" y="2743200"/>
                <a:ext cx="990600" cy="990600"/>
              </a:xfrm>
              <a:prstGeom prst="rect">
                <a:avLst/>
              </a:prstGeom>
              <a:noFill/>
            </p:spPr>
          </p:pic>
          <p:pic>
            <p:nvPicPr>
              <p:cNvPr id="18" name="Picture 2" descr="C:\Users\davidra\Documents\ClipArtforPowerpoint\DVD_ART36\Artwork_Imagery\Icons - Illustrations\_ WINDOWS SERVER ICONS\Documents\Virtual Folder file open.png"/>
              <p:cNvPicPr>
                <a:picLocks noChangeAspect="1" noChangeArrowheads="1"/>
              </p:cNvPicPr>
              <p:nvPr/>
            </p:nvPicPr>
            <p:blipFill>
              <a:blip r:embed="rId14" cstate="print"/>
              <a:srcRect/>
              <a:stretch>
                <a:fillRect/>
              </a:stretch>
            </p:blipFill>
            <p:spPr bwMode="auto">
              <a:xfrm>
                <a:off x="990600" y="3352800"/>
                <a:ext cx="381000" cy="317500"/>
              </a:xfrm>
              <a:prstGeom prst="rect">
                <a:avLst/>
              </a:prstGeom>
              <a:noFill/>
            </p:spPr>
          </p:pic>
        </p:grpSp>
      </p:grpSp>
      <p:grpSp>
        <p:nvGrpSpPr>
          <p:cNvPr id="22" name="Group 29"/>
          <p:cNvGrpSpPr/>
          <p:nvPr/>
        </p:nvGrpSpPr>
        <p:grpSpPr>
          <a:xfrm>
            <a:off x="6500709" y="2819400"/>
            <a:ext cx="3250352" cy="914400"/>
            <a:chOff x="4876800" y="2819400"/>
            <a:chExt cx="2438399" cy="914400"/>
          </a:xfrm>
        </p:grpSpPr>
        <p:pic>
          <p:nvPicPr>
            <p:cNvPr id="12" name="Picture 4" descr="C:\Users\davidra\Documents\ClipArtforPowerpoint\BoxShots\Windows Web Server 2008 R2 Enterprise\windows web server 2008 r2 enterprise ang.png"/>
            <p:cNvPicPr>
              <a:picLocks noChangeAspect="1" noChangeArrowheads="1"/>
            </p:cNvPicPr>
            <p:nvPr/>
          </p:nvPicPr>
          <p:blipFill>
            <a:blip r:embed="rId15" cstate="print"/>
            <a:srcRect/>
            <a:stretch>
              <a:fillRect/>
            </a:stretch>
          </p:blipFill>
          <p:spPr bwMode="auto">
            <a:xfrm>
              <a:off x="6248400" y="3048000"/>
              <a:ext cx="346095" cy="574432"/>
            </a:xfrm>
            <a:prstGeom prst="rect">
              <a:avLst/>
            </a:prstGeom>
            <a:noFill/>
          </p:spPr>
        </p:pic>
        <p:pic>
          <p:nvPicPr>
            <p:cNvPr id="20" name="Picture 2" descr="C:\Users\davidra\Documents\ClipArtforPowerpoint\DVD_ART36\Artwork_Imagery\Icons - Illustrations\_ WINDOWS SERVER ICONS\Misc\Boxed Update retail software.png"/>
            <p:cNvPicPr>
              <a:picLocks noChangeAspect="1" noChangeArrowheads="1"/>
            </p:cNvPicPr>
            <p:nvPr/>
          </p:nvPicPr>
          <p:blipFill>
            <a:blip r:embed="rId16" cstate="print"/>
            <a:srcRect/>
            <a:stretch>
              <a:fillRect/>
            </a:stretch>
          </p:blipFill>
          <p:spPr bwMode="auto">
            <a:xfrm>
              <a:off x="6629400" y="2819400"/>
              <a:ext cx="685799" cy="640643"/>
            </a:xfrm>
            <a:prstGeom prst="rect">
              <a:avLst/>
            </a:prstGeom>
            <a:noFill/>
          </p:spPr>
        </p:pic>
        <p:pic>
          <p:nvPicPr>
            <p:cNvPr id="11" name="Picture 10" descr="C:\Users\davidra\Documents\ClipArtforPowerpoint\Logos\Windows 7\Windows 7 Button\windows 7 button rev.png"/>
            <p:cNvPicPr>
              <a:picLocks noChangeAspect="1" noChangeArrowheads="1"/>
            </p:cNvPicPr>
            <p:nvPr/>
          </p:nvPicPr>
          <p:blipFill>
            <a:blip r:embed="rId17" cstate="print"/>
            <a:srcRect/>
            <a:stretch>
              <a:fillRect/>
            </a:stretch>
          </p:blipFill>
          <p:spPr bwMode="auto">
            <a:xfrm>
              <a:off x="4876800" y="2895600"/>
              <a:ext cx="381000" cy="381000"/>
            </a:xfrm>
            <a:prstGeom prst="rect">
              <a:avLst/>
            </a:prstGeom>
            <a:noFill/>
          </p:spPr>
        </p:pic>
        <p:pic>
          <p:nvPicPr>
            <p:cNvPr id="21" name="Picture 5" descr="C:\Users\davidra\Documents\ClipArtforPowerpoint\DVD_ART36\Artwork_Imagery\Icons - Illustrations\_ WINDOWS VISTA ICONS\Software box retail DVD package.png"/>
            <p:cNvPicPr>
              <a:picLocks noChangeAspect="1" noChangeArrowheads="1"/>
            </p:cNvPicPr>
            <p:nvPr/>
          </p:nvPicPr>
          <p:blipFill>
            <a:blip r:embed="rId18" cstate="print"/>
            <a:srcRect/>
            <a:stretch>
              <a:fillRect/>
            </a:stretch>
          </p:blipFill>
          <p:spPr bwMode="auto">
            <a:xfrm>
              <a:off x="5486400" y="3048000"/>
              <a:ext cx="685800" cy="685800"/>
            </a:xfrm>
            <a:prstGeom prst="rect">
              <a:avLst/>
            </a:prstGeom>
            <a:noFill/>
          </p:spPr>
        </p:pic>
      </p:grpSp>
      <p:pic>
        <p:nvPicPr>
          <p:cNvPr id="3078" name="Picture 6" descr="http://blogs.technet.com/blogfiles/systemcenter/WindowsLiveWriter/ConfigurationManager2007ServicePack2Rele_E0E9/system%20center%20configuration%20manager%202007%20v%20bl_2.png"/>
          <p:cNvPicPr>
            <a:picLocks noChangeAspect="1" noChangeArrowheads="1"/>
          </p:cNvPicPr>
          <p:nvPr/>
        </p:nvPicPr>
        <p:blipFill>
          <a:blip r:embed="rId19" cstate="print"/>
          <a:srcRect r="13750"/>
          <a:stretch>
            <a:fillRect/>
          </a:stretch>
        </p:blipFill>
        <p:spPr bwMode="auto">
          <a:xfrm>
            <a:off x="5399353" y="3505200"/>
            <a:ext cx="1390125" cy="685800"/>
          </a:xfrm>
          <a:prstGeom prst="rect">
            <a:avLst/>
          </a:prstGeom>
          <a:noFill/>
        </p:spPr>
      </p:pic>
    </p:spTree>
    <p:extLst>
      <p:ext uri="{BB962C8B-B14F-4D97-AF65-F5344CB8AC3E}">
        <p14:creationId xmlns:p14="http://schemas.microsoft.com/office/powerpoint/2010/main" val="142449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72A50AA6-1D38-43FD-82AB-62614B0AD8AB}"/>
                                            </p:graphicEl>
                                          </p:spTgt>
                                        </p:tgtEl>
                                        <p:attrNameLst>
                                          <p:attrName>style.visibility</p:attrName>
                                        </p:attrNameLst>
                                      </p:cBhvr>
                                      <p:to>
                                        <p:strVal val="visible"/>
                                      </p:to>
                                    </p:set>
                                    <p:animEffect transition="in" filter="fade">
                                      <p:cBhvr>
                                        <p:cTn id="7" dur="500"/>
                                        <p:tgtEl>
                                          <p:spTgt spid="4">
                                            <p:graphicEl>
                                              <a:dgm id="{72A50AA6-1D38-43FD-82AB-62614B0AD8AB}"/>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05DBD978-F48C-46A8-B6E9-D105BCDBFFC9}"/>
                                            </p:graphicEl>
                                          </p:spTgt>
                                        </p:tgtEl>
                                        <p:attrNameLst>
                                          <p:attrName>style.visibility</p:attrName>
                                        </p:attrNameLst>
                                      </p:cBhvr>
                                      <p:to>
                                        <p:strVal val="visible"/>
                                      </p:to>
                                    </p:set>
                                    <p:animEffect transition="in" filter="fade">
                                      <p:cBhvr>
                                        <p:cTn id="15" dur="500"/>
                                        <p:tgtEl>
                                          <p:spTgt spid="4">
                                            <p:graphicEl>
                                              <a:dgm id="{05DBD978-F48C-46A8-B6E9-D105BCDBFFC9}"/>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29F486D7-A3A1-4240-B415-51827277D272}"/>
                                            </p:graphicEl>
                                          </p:spTgt>
                                        </p:tgtEl>
                                        <p:attrNameLst>
                                          <p:attrName>style.visibility</p:attrName>
                                        </p:attrNameLst>
                                      </p:cBhvr>
                                      <p:to>
                                        <p:strVal val="visible"/>
                                      </p:to>
                                    </p:set>
                                    <p:animEffect transition="in" filter="fade">
                                      <p:cBhvr>
                                        <p:cTn id="23" dur="500"/>
                                        <p:tgtEl>
                                          <p:spTgt spid="4">
                                            <p:graphicEl>
                                              <a:dgm id="{29F486D7-A3A1-4240-B415-51827277D272}"/>
                                            </p:graphic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EB44F0D6-FBC4-4012-A1D2-CBB98A9524EA}"/>
                                            </p:graphicEl>
                                          </p:spTgt>
                                        </p:tgtEl>
                                        <p:attrNameLst>
                                          <p:attrName>style.visibility</p:attrName>
                                        </p:attrNameLst>
                                      </p:cBhvr>
                                      <p:to>
                                        <p:strVal val="visible"/>
                                      </p:to>
                                    </p:set>
                                    <p:animEffect transition="in" filter="fade">
                                      <p:cBhvr>
                                        <p:cTn id="31" dur="500"/>
                                        <p:tgtEl>
                                          <p:spTgt spid="4">
                                            <p:graphicEl>
                                              <a:dgm id="{EB44F0D6-FBC4-4012-A1D2-CBB98A9524EA}"/>
                                            </p:graphic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7F731823-AA3D-4560-BA15-64140B324DE6}"/>
                                            </p:graphicEl>
                                          </p:spTgt>
                                        </p:tgtEl>
                                        <p:attrNameLst>
                                          <p:attrName>style.visibility</p:attrName>
                                        </p:attrNameLst>
                                      </p:cBhvr>
                                      <p:to>
                                        <p:strVal val="visible"/>
                                      </p:to>
                                    </p:set>
                                    <p:animEffect transition="in" filter="fade">
                                      <p:cBhvr>
                                        <p:cTn id="39" dur="500"/>
                                        <p:tgtEl>
                                          <p:spTgt spid="4">
                                            <p:graphicEl>
                                              <a:dgm id="{7F731823-AA3D-4560-BA15-64140B324DE6}"/>
                                            </p:graphic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Comparing Migration</a:t>
            </a:r>
            <a:endParaRPr lang="en-US" dirty="0"/>
          </a:p>
        </p:txBody>
      </p:sp>
      <p:sp>
        <p:nvSpPr>
          <p:cNvPr id="3" name="Text Placeholder 2"/>
          <p:cNvSpPr>
            <a:spLocks noGrp="1"/>
          </p:cNvSpPr>
          <p:nvPr>
            <p:ph type="body" sz="quarter" idx="10"/>
          </p:nvPr>
        </p:nvSpPr>
        <p:spPr>
          <a:xfrm>
            <a:off x="507868" y="1447800"/>
            <a:ext cx="11173090" cy="4321183"/>
          </a:xfrm>
        </p:spPr>
        <p:txBody>
          <a:bodyPr/>
          <a:lstStyle/>
          <a:p>
            <a:pPr>
              <a:buNone/>
            </a:pPr>
            <a:endParaRPr lang="en-US" dirty="0" smtClean="0"/>
          </a:p>
          <a:p>
            <a:pPr>
              <a:buNone/>
            </a:pPr>
            <a:r>
              <a:rPr lang="en-US" dirty="0" smtClean="0"/>
              <a:t>SMS 2003 to </a:t>
            </a:r>
            <a:r>
              <a:rPr lang="en-US" dirty="0" err="1" smtClean="0"/>
              <a:t>ConfigMgr</a:t>
            </a:r>
            <a:r>
              <a:rPr lang="en-US" dirty="0" smtClean="0"/>
              <a:t> 2007: </a:t>
            </a:r>
          </a:p>
          <a:p>
            <a:r>
              <a:rPr lang="en-US" dirty="0" smtClean="0"/>
              <a:t>Migration occurred top-down when using in-place upgrade</a:t>
            </a:r>
          </a:p>
          <a:p>
            <a:pPr lvl="1"/>
            <a:r>
              <a:rPr lang="en-US" dirty="0" smtClean="0"/>
              <a:t>Central sites were upgraded first followed by primary and child primary sites</a:t>
            </a:r>
          </a:p>
          <a:p>
            <a:r>
              <a:rPr lang="en-US" dirty="0" smtClean="0"/>
              <a:t>More than half of the TAP survey respondents used side-by-side migration</a:t>
            </a:r>
          </a:p>
          <a:p>
            <a:pPr lvl="1"/>
            <a:r>
              <a:rPr lang="en-US" dirty="0" smtClean="0"/>
              <a:t>Hardware refresh</a:t>
            </a:r>
          </a:p>
          <a:p>
            <a:pPr lvl="1"/>
            <a:r>
              <a:rPr lang="en-US" dirty="0" smtClean="0"/>
              <a:t>Start with clean environment</a:t>
            </a:r>
            <a:endParaRPr lang="en-US" dirty="0"/>
          </a:p>
        </p:txBody>
      </p:sp>
      <p:grpSp>
        <p:nvGrpSpPr>
          <p:cNvPr id="4" name="Group 13"/>
          <p:cNvGrpSpPr/>
          <p:nvPr/>
        </p:nvGrpSpPr>
        <p:grpSpPr>
          <a:xfrm>
            <a:off x="62669" y="156883"/>
            <a:ext cx="2375096" cy="1223680"/>
            <a:chOff x="3030624" y="2419350"/>
            <a:chExt cx="3078972" cy="2019300"/>
          </a:xfrm>
        </p:grpSpPr>
        <p:grpSp>
          <p:nvGrpSpPr>
            <p:cNvPr id="7" name="Group 3"/>
            <p:cNvGrpSpPr/>
            <p:nvPr/>
          </p:nvGrpSpPr>
          <p:grpSpPr>
            <a:xfrm>
              <a:off x="3030624" y="2419350"/>
              <a:ext cx="3078972" cy="2019300"/>
              <a:chOff x="2687724" y="2019300"/>
              <a:chExt cx="3078972" cy="2019300"/>
            </a:xfrm>
            <a:scene3d>
              <a:camera prst="orthographicFront"/>
              <a:lightRig rig="flat" dir="t"/>
            </a:scene3d>
          </p:grpSpPr>
          <p:sp>
            <p:nvSpPr>
              <p:cNvPr id="5" name="Round Single Corner Rectangle 4"/>
              <p:cNvSpPr/>
              <p:nvPr/>
            </p:nvSpPr>
            <p:spPr>
              <a:xfrm rot="5400000">
                <a:off x="3219449" y="1619250"/>
                <a:ext cx="2019300" cy="2819400"/>
              </a:xfrm>
              <a:prstGeom prst="round1Rect">
                <a:avLst/>
              </a:prstGeom>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Round Single Corner Rectangle 4"/>
              <p:cNvSpPr/>
              <p:nvPr/>
            </p:nvSpPr>
            <p:spPr>
              <a:xfrm>
                <a:off x="2687724" y="2524125"/>
                <a:ext cx="3078972" cy="1514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Autofit/>
              </a:bodyPr>
              <a:lstStyle/>
              <a:p>
                <a:pPr algn="ctr" defTabSz="1422151">
                  <a:lnSpc>
                    <a:spcPct val="90000"/>
                  </a:lnSpc>
                  <a:spcBef>
                    <a:spcPct val="0"/>
                  </a:spcBef>
                  <a:spcAft>
                    <a:spcPct val="35000"/>
                  </a:spcAft>
                </a:pPr>
                <a:r>
                  <a:rPr lang="en-US" sz="2100" b="1" dirty="0"/>
                  <a:t>Server Infrastructure</a:t>
                </a:r>
                <a:endParaRPr lang="en-US" sz="2100" b="1" dirty="0"/>
              </a:p>
            </p:txBody>
          </p:sp>
        </p:grpSp>
        <p:grpSp>
          <p:nvGrpSpPr>
            <p:cNvPr id="8" name="Group 6"/>
            <p:cNvGrpSpPr/>
            <p:nvPr/>
          </p:nvGrpSpPr>
          <p:grpSpPr>
            <a:xfrm>
              <a:off x="3886200" y="2667000"/>
              <a:ext cx="1371600" cy="533400"/>
              <a:chOff x="5867400" y="2971800"/>
              <a:chExt cx="1371600" cy="533400"/>
            </a:xfrm>
          </p:grpSpPr>
          <p:grpSp>
            <p:nvGrpSpPr>
              <p:cNvPr id="9" name="Group 33"/>
              <p:cNvGrpSpPr/>
              <p:nvPr/>
            </p:nvGrpSpPr>
            <p:grpSpPr>
              <a:xfrm>
                <a:off x="6705600" y="2971800"/>
                <a:ext cx="533400" cy="533400"/>
                <a:chOff x="3810000" y="2895600"/>
                <a:chExt cx="990600" cy="990600"/>
              </a:xfrm>
            </p:grpSpPr>
            <p:pic>
              <p:nvPicPr>
                <p:cNvPr id="12"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3810000" y="2895600"/>
                  <a:ext cx="990600" cy="990600"/>
                </a:xfrm>
                <a:prstGeom prst="rect">
                  <a:avLst/>
                </a:prstGeom>
                <a:noFill/>
              </p:spPr>
            </p:pic>
            <p:pic>
              <p:nvPicPr>
                <p:cNvPr id="13" name="Picture 3" descr="C:\Users\davidra\Documents\ClipArtforPowerpoint\DVD_ART36\Artwork_Imagery\Icons - Illustrations\_ WINDOWS SERVER ICONS\Misc\Web Services Globe internet world earth.png"/>
                <p:cNvPicPr>
                  <a:picLocks noChangeAspect="1" noChangeArrowheads="1"/>
                </p:cNvPicPr>
                <p:nvPr/>
              </p:nvPicPr>
              <p:blipFill>
                <a:blip r:embed="rId4" cstate="print"/>
                <a:srcRect/>
                <a:stretch>
                  <a:fillRect/>
                </a:stretch>
              </p:blipFill>
              <p:spPr bwMode="auto">
                <a:xfrm>
                  <a:off x="4191000" y="3352800"/>
                  <a:ext cx="471701" cy="533400"/>
                </a:xfrm>
                <a:prstGeom prst="rect">
                  <a:avLst/>
                </a:prstGeom>
                <a:noFill/>
              </p:spPr>
            </p:pic>
          </p:grpSp>
          <p:grpSp>
            <p:nvGrpSpPr>
              <p:cNvPr id="14" name="Group 68"/>
              <p:cNvGrpSpPr/>
              <p:nvPr/>
            </p:nvGrpSpPr>
            <p:grpSpPr>
              <a:xfrm>
                <a:off x="5867400" y="2971800"/>
                <a:ext cx="533400" cy="533400"/>
                <a:chOff x="533400" y="2743200"/>
                <a:chExt cx="990600" cy="990600"/>
              </a:xfrm>
            </p:grpSpPr>
            <p:pic>
              <p:nvPicPr>
                <p:cNvPr id="10"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533400" y="2743200"/>
                  <a:ext cx="990600" cy="990600"/>
                </a:xfrm>
                <a:prstGeom prst="rect">
                  <a:avLst/>
                </a:prstGeom>
                <a:noFill/>
              </p:spPr>
            </p:pic>
            <p:pic>
              <p:nvPicPr>
                <p:cNvPr id="11" name="Picture 2" descr="C:\Users\davidra\Documents\ClipArtforPowerpoint\DVD_ART36\Artwork_Imagery\Icons - Illustrations\_ WINDOWS SERVER ICONS\Documents\Virtual Folder file open.png"/>
                <p:cNvPicPr>
                  <a:picLocks noChangeAspect="1" noChangeArrowheads="1"/>
                </p:cNvPicPr>
                <p:nvPr/>
              </p:nvPicPr>
              <p:blipFill>
                <a:blip r:embed="rId5" cstate="print"/>
                <a:srcRect/>
                <a:stretch>
                  <a:fillRect/>
                </a:stretch>
              </p:blipFill>
              <p:spPr bwMode="auto">
                <a:xfrm>
                  <a:off x="990600" y="3352800"/>
                  <a:ext cx="381000" cy="317500"/>
                </a:xfrm>
                <a:prstGeom prst="rect">
                  <a:avLst/>
                </a:prstGeom>
                <a:noFill/>
              </p:spPr>
            </p:pic>
          </p:grpSp>
        </p:grpSp>
      </p:grpSp>
    </p:spTree>
    <p:extLst>
      <p:ext uri="{BB962C8B-B14F-4D97-AF65-F5344CB8AC3E}">
        <p14:creationId xmlns:p14="http://schemas.microsoft.com/office/powerpoint/2010/main" val="3265339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Comparing Migration</a:t>
            </a:r>
            <a:endParaRPr lang="en-US" dirty="0"/>
          </a:p>
        </p:txBody>
      </p:sp>
      <p:sp>
        <p:nvSpPr>
          <p:cNvPr id="3" name="Text Placeholder 2"/>
          <p:cNvSpPr>
            <a:spLocks noGrp="1"/>
          </p:cNvSpPr>
          <p:nvPr>
            <p:ph type="body" sz="quarter" idx="10"/>
          </p:nvPr>
        </p:nvSpPr>
        <p:spPr>
          <a:xfrm>
            <a:off x="507868" y="1447799"/>
            <a:ext cx="11173090" cy="3471720"/>
          </a:xfrm>
        </p:spPr>
        <p:txBody>
          <a:bodyPr/>
          <a:lstStyle/>
          <a:p>
            <a:pPr>
              <a:buNone/>
            </a:pPr>
            <a:endParaRPr lang="en-US" dirty="0" smtClean="0"/>
          </a:p>
          <a:p>
            <a:pPr>
              <a:buNone/>
            </a:pPr>
            <a:r>
              <a:rPr lang="en-US" dirty="0" smtClean="0"/>
              <a:t>SMS 2003 to </a:t>
            </a:r>
            <a:r>
              <a:rPr lang="en-US" dirty="0" err="1" smtClean="0"/>
              <a:t>ConfigMgr</a:t>
            </a:r>
            <a:r>
              <a:rPr lang="en-US" dirty="0" smtClean="0"/>
              <a:t> 2007:</a:t>
            </a:r>
          </a:p>
          <a:p>
            <a:r>
              <a:rPr lang="en-US" dirty="0" smtClean="0"/>
              <a:t>Side-by-side:</a:t>
            </a:r>
          </a:p>
          <a:p>
            <a:pPr lvl="1"/>
            <a:r>
              <a:rPr lang="en-US" dirty="0" smtClean="0"/>
              <a:t>To migrate objects customers had to either manually migrate or use scripts</a:t>
            </a:r>
          </a:p>
          <a:p>
            <a:r>
              <a:rPr lang="en-US" dirty="0" smtClean="0"/>
              <a:t>Which objects do I have left to migrate?</a:t>
            </a:r>
          </a:p>
          <a:p>
            <a:r>
              <a:rPr lang="en-US" dirty="0" smtClean="0"/>
              <a:t>How do I prevent content from crossing the WAN?</a:t>
            </a:r>
            <a:endParaRPr lang="en-US" dirty="0"/>
          </a:p>
        </p:txBody>
      </p:sp>
      <p:grpSp>
        <p:nvGrpSpPr>
          <p:cNvPr id="4" name="Group 17"/>
          <p:cNvGrpSpPr/>
          <p:nvPr/>
        </p:nvGrpSpPr>
        <p:grpSpPr>
          <a:xfrm>
            <a:off x="170247" y="152400"/>
            <a:ext cx="2169542" cy="1202995"/>
            <a:chOff x="3162300" y="2419350"/>
            <a:chExt cx="2819400" cy="2019300"/>
          </a:xfrm>
        </p:grpSpPr>
        <p:grpSp>
          <p:nvGrpSpPr>
            <p:cNvPr id="5" name="Group 9"/>
            <p:cNvGrpSpPr/>
            <p:nvPr/>
          </p:nvGrpSpPr>
          <p:grpSpPr>
            <a:xfrm>
              <a:off x="3162300" y="2419350"/>
              <a:ext cx="2819400" cy="2019300"/>
              <a:chOff x="2819400" y="0"/>
              <a:chExt cx="2819400" cy="2019300"/>
            </a:xfrm>
            <a:scene3d>
              <a:camera prst="orthographicFront"/>
              <a:lightRig rig="flat" dir="t"/>
            </a:scene3d>
          </p:grpSpPr>
          <p:sp>
            <p:nvSpPr>
              <p:cNvPr id="11" name="Round Single Corner Rectangle 10"/>
              <p:cNvSpPr/>
              <p:nvPr/>
            </p:nvSpPr>
            <p:spPr>
              <a:xfrm>
                <a:off x="2819400" y="0"/>
                <a:ext cx="2819400" cy="2019300"/>
              </a:xfrm>
              <a:prstGeom prst="round1Rect">
                <a:avLst/>
              </a:prstGeom>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2" name="Round Single Corner Rectangle 4"/>
              <p:cNvSpPr/>
              <p:nvPr/>
            </p:nvSpPr>
            <p:spPr>
              <a:xfrm>
                <a:off x="2819400" y="0"/>
                <a:ext cx="2819400" cy="1514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Autofit/>
              </a:bodyPr>
              <a:lstStyle/>
              <a:p>
                <a:pPr algn="ctr" defTabSz="1422151">
                  <a:lnSpc>
                    <a:spcPct val="90000"/>
                  </a:lnSpc>
                  <a:spcBef>
                    <a:spcPct val="0"/>
                  </a:spcBef>
                  <a:spcAft>
                    <a:spcPct val="35000"/>
                  </a:spcAft>
                </a:pPr>
                <a:r>
                  <a:rPr lang="en-US" sz="2100" b="1" dirty="0"/>
                  <a:t>Deployment Objects</a:t>
                </a:r>
                <a:endParaRPr lang="en-US" sz="2100" b="1" dirty="0"/>
              </a:p>
            </p:txBody>
          </p:sp>
        </p:grpSp>
        <p:grpSp>
          <p:nvGrpSpPr>
            <p:cNvPr id="6" name="Group 12"/>
            <p:cNvGrpSpPr/>
            <p:nvPr/>
          </p:nvGrpSpPr>
          <p:grpSpPr>
            <a:xfrm>
              <a:off x="3352800" y="3429000"/>
              <a:ext cx="2438399" cy="914400"/>
              <a:chOff x="4876800" y="2819400"/>
              <a:chExt cx="2438399" cy="914400"/>
            </a:xfrm>
          </p:grpSpPr>
          <p:pic>
            <p:nvPicPr>
              <p:cNvPr id="14" name="Picture 4" descr="C:\Users\davidra\Documents\ClipArtforPowerpoint\BoxShots\Windows Web Server 2008 R2 Enterprise\windows web server 2008 r2 enterprise ang.png"/>
              <p:cNvPicPr>
                <a:picLocks noChangeAspect="1" noChangeArrowheads="1"/>
              </p:cNvPicPr>
              <p:nvPr/>
            </p:nvPicPr>
            <p:blipFill>
              <a:blip r:embed="rId3" cstate="print"/>
              <a:srcRect/>
              <a:stretch>
                <a:fillRect/>
              </a:stretch>
            </p:blipFill>
            <p:spPr bwMode="auto">
              <a:xfrm>
                <a:off x="6248400" y="3048000"/>
                <a:ext cx="346095" cy="574432"/>
              </a:xfrm>
              <a:prstGeom prst="rect">
                <a:avLst/>
              </a:prstGeom>
              <a:noFill/>
            </p:spPr>
          </p:pic>
          <p:pic>
            <p:nvPicPr>
              <p:cNvPr id="15" name="Picture 2" descr="C:\Users\davidra\Documents\ClipArtforPowerpoint\DVD_ART36\Artwork_Imagery\Icons - Illustrations\_ WINDOWS SERVER ICONS\Misc\Boxed Update retail software.png"/>
              <p:cNvPicPr>
                <a:picLocks noChangeAspect="1" noChangeArrowheads="1"/>
              </p:cNvPicPr>
              <p:nvPr/>
            </p:nvPicPr>
            <p:blipFill>
              <a:blip r:embed="rId4" cstate="print"/>
              <a:srcRect/>
              <a:stretch>
                <a:fillRect/>
              </a:stretch>
            </p:blipFill>
            <p:spPr bwMode="auto">
              <a:xfrm>
                <a:off x="6629400" y="2819400"/>
                <a:ext cx="685799" cy="640643"/>
              </a:xfrm>
              <a:prstGeom prst="rect">
                <a:avLst/>
              </a:prstGeom>
              <a:noFill/>
            </p:spPr>
          </p:pic>
          <p:pic>
            <p:nvPicPr>
              <p:cNvPr id="16" name="Picture 15" descr="C:\Users\davidra\Documents\ClipArtforPowerpoint\Logos\Windows 7\Windows 7 Button\windows 7 button rev.png"/>
              <p:cNvPicPr>
                <a:picLocks noChangeAspect="1" noChangeArrowheads="1"/>
              </p:cNvPicPr>
              <p:nvPr/>
            </p:nvPicPr>
            <p:blipFill>
              <a:blip r:embed="rId5" cstate="print"/>
              <a:srcRect/>
              <a:stretch>
                <a:fillRect/>
              </a:stretch>
            </p:blipFill>
            <p:spPr bwMode="auto">
              <a:xfrm>
                <a:off x="4876800" y="2895600"/>
                <a:ext cx="381000" cy="381000"/>
              </a:xfrm>
              <a:prstGeom prst="rect">
                <a:avLst/>
              </a:prstGeom>
              <a:noFill/>
            </p:spPr>
          </p:pic>
          <p:pic>
            <p:nvPicPr>
              <p:cNvPr id="17" name="Picture 5" descr="C:\Users\davidra\Documents\ClipArtforPowerpoint\DVD_ART36\Artwork_Imagery\Icons - Illustrations\_ WINDOWS VISTA ICONS\Software box retail DVD package.png"/>
              <p:cNvPicPr>
                <a:picLocks noChangeAspect="1" noChangeArrowheads="1"/>
              </p:cNvPicPr>
              <p:nvPr/>
            </p:nvPicPr>
            <p:blipFill>
              <a:blip r:embed="rId6" cstate="print"/>
              <a:srcRect/>
              <a:stretch>
                <a:fillRect/>
              </a:stretch>
            </p:blipFill>
            <p:spPr bwMode="auto">
              <a:xfrm>
                <a:off x="5486400" y="3048000"/>
                <a:ext cx="685800" cy="685800"/>
              </a:xfrm>
              <a:prstGeom prst="rect">
                <a:avLst/>
              </a:prstGeom>
              <a:noFill/>
            </p:spPr>
          </p:pic>
        </p:grpSp>
      </p:grpSp>
    </p:spTree>
    <p:extLst>
      <p:ext uri="{BB962C8B-B14F-4D97-AF65-F5344CB8AC3E}">
        <p14:creationId xmlns:p14="http://schemas.microsoft.com/office/powerpoint/2010/main" val="176061611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Comparing Migration </a:t>
            </a:r>
            <a:endParaRPr lang="en-US" dirty="0"/>
          </a:p>
        </p:txBody>
      </p:sp>
      <p:sp>
        <p:nvSpPr>
          <p:cNvPr id="3" name="Text Placeholder 2"/>
          <p:cNvSpPr>
            <a:spLocks noGrp="1"/>
          </p:cNvSpPr>
          <p:nvPr>
            <p:ph type="body" sz="quarter" idx="10"/>
          </p:nvPr>
        </p:nvSpPr>
        <p:spPr>
          <a:xfrm>
            <a:off x="507868" y="1447800"/>
            <a:ext cx="11173090" cy="2068259"/>
          </a:xfrm>
        </p:spPr>
        <p:txBody>
          <a:bodyPr/>
          <a:lstStyle/>
          <a:p>
            <a:endParaRPr lang="en-US" dirty="0" smtClean="0"/>
          </a:p>
          <a:p>
            <a:pPr>
              <a:buNone/>
            </a:pPr>
            <a:r>
              <a:rPr lang="en-US" dirty="0" smtClean="0"/>
              <a:t>SMS 2003 to </a:t>
            </a:r>
            <a:r>
              <a:rPr lang="en-US" dirty="0" err="1" smtClean="0"/>
              <a:t>ConfigMgr</a:t>
            </a:r>
            <a:r>
              <a:rPr lang="en-US" dirty="0" smtClean="0"/>
              <a:t> 2007:</a:t>
            </a:r>
          </a:p>
          <a:p>
            <a:r>
              <a:rPr lang="en-US" dirty="0" smtClean="0"/>
              <a:t>Inventory data retained only when performing in-place</a:t>
            </a:r>
          </a:p>
          <a:p>
            <a:r>
              <a:rPr lang="en-US" dirty="0" smtClean="0"/>
              <a:t>With side-by-side this needs to be regenerated</a:t>
            </a:r>
            <a:endParaRPr lang="en-US" dirty="0"/>
          </a:p>
        </p:txBody>
      </p:sp>
      <p:grpSp>
        <p:nvGrpSpPr>
          <p:cNvPr id="4" name="Group 9"/>
          <p:cNvGrpSpPr/>
          <p:nvPr/>
        </p:nvGrpSpPr>
        <p:grpSpPr>
          <a:xfrm>
            <a:off x="143438" y="120860"/>
            <a:ext cx="2181238" cy="1152128"/>
            <a:chOff x="3162300" y="2419350"/>
            <a:chExt cx="2819400" cy="2019300"/>
          </a:xfrm>
        </p:grpSpPr>
        <p:grpSp>
          <p:nvGrpSpPr>
            <p:cNvPr id="7" name="Group 3"/>
            <p:cNvGrpSpPr/>
            <p:nvPr/>
          </p:nvGrpSpPr>
          <p:grpSpPr>
            <a:xfrm>
              <a:off x="3162300" y="2419350"/>
              <a:ext cx="2819400" cy="2019300"/>
              <a:chOff x="0" y="2019300"/>
              <a:chExt cx="2819400" cy="2019300"/>
            </a:xfrm>
            <a:scene3d>
              <a:camera prst="orthographicFront"/>
              <a:lightRig rig="flat" dir="t"/>
            </a:scene3d>
          </p:grpSpPr>
          <p:sp>
            <p:nvSpPr>
              <p:cNvPr id="5" name="Round Single Corner Rectangle 4"/>
              <p:cNvSpPr/>
              <p:nvPr/>
            </p:nvSpPr>
            <p:spPr>
              <a:xfrm rot="10800000">
                <a:off x="0" y="2019300"/>
                <a:ext cx="2819400" cy="2019300"/>
              </a:xfrm>
              <a:prstGeom prst="round1Rect">
                <a:avLst/>
              </a:prstGeom>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Round Single Corner Rectangle 4"/>
              <p:cNvSpPr/>
              <p:nvPr/>
            </p:nvSpPr>
            <p:spPr>
              <a:xfrm rot="21600000">
                <a:off x="0" y="2524125"/>
                <a:ext cx="2819400" cy="1514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Autofit/>
              </a:bodyPr>
              <a:lstStyle/>
              <a:p>
                <a:pPr algn="ctr" defTabSz="1422151">
                  <a:lnSpc>
                    <a:spcPct val="90000"/>
                  </a:lnSpc>
                  <a:spcBef>
                    <a:spcPct val="0"/>
                  </a:spcBef>
                  <a:spcAft>
                    <a:spcPct val="35000"/>
                  </a:spcAft>
                </a:pPr>
                <a:r>
                  <a:rPr lang="en-US" sz="2100" b="1" dirty="0"/>
                  <a:t>Inventory  &amp; Compliance Data</a:t>
                </a:r>
              </a:p>
              <a:p>
                <a:pPr algn="ctr" defTabSz="1422151">
                  <a:lnSpc>
                    <a:spcPct val="90000"/>
                  </a:lnSpc>
                  <a:spcBef>
                    <a:spcPct val="0"/>
                  </a:spcBef>
                  <a:spcAft>
                    <a:spcPct val="35000"/>
                  </a:spcAft>
                </a:pPr>
                <a:endParaRPr lang="en-US" sz="2100" b="1" dirty="0"/>
              </a:p>
            </p:txBody>
          </p:sp>
        </p:grpSp>
        <p:grpSp>
          <p:nvGrpSpPr>
            <p:cNvPr id="10" name="Group 6"/>
            <p:cNvGrpSpPr/>
            <p:nvPr/>
          </p:nvGrpSpPr>
          <p:grpSpPr>
            <a:xfrm>
              <a:off x="5045755" y="3529367"/>
              <a:ext cx="838200" cy="838200"/>
              <a:chOff x="3296165" y="5161670"/>
              <a:chExt cx="990600" cy="990600"/>
            </a:xfrm>
          </p:grpSpPr>
          <p:pic>
            <p:nvPicPr>
              <p:cNvPr id="8" name="Picture 2" descr="C:\Users\davidra\Documents\ClipArtforPowerpoint\DVD_ART36\Artwork_Imagery\Icons - Illustrations\_ SUPER VISTA STYLE\server.png"/>
              <p:cNvPicPr>
                <a:picLocks noChangeAspect="1" noChangeArrowheads="1"/>
              </p:cNvPicPr>
              <p:nvPr/>
            </p:nvPicPr>
            <p:blipFill>
              <a:blip r:embed="rId3" cstate="print"/>
              <a:srcRect/>
              <a:stretch>
                <a:fillRect/>
              </a:stretch>
            </p:blipFill>
            <p:spPr bwMode="auto">
              <a:xfrm>
                <a:off x="3296165" y="5161670"/>
                <a:ext cx="990600" cy="990600"/>
              </a:xfrm>
              <a:prstGeom prst="rect">
                <a:avLst/>
              </a:prstGeom>
              <a:noFill/>
            </p:spPr>
          </p:pic>
          <p:pic>
            <p:nvPicPr>
              <p:cNvPr id="9" name="Picture 5" descr="C:\Users\davidra\Documents\ClipArtforPowerpoint\DVD_ART36\Artwork_Imagery\Icons - Illustrations\_ xMAC STYLE\database.png"/>
              <p:cNvPicPr>
                <a:picLocks noChangeAspect="1" noChangeArrowheads="1"/>
              </p:cNvPicPr>
              <p:nvPr/>
            </p:nvPicPr>
            <p:blipFill>
              <a:blip r:embed="rId4" cstate="print"/>
              <a:srcRect/>
              <a:stretch>
                <a:fillRect/>
              </a:stretch>
            </p:blipFill>
            <p:spPr bwMode="auto">
              <a:xfrm>
                <a:off x="3758822" y="5549053"/>
                <a:ext cx="396721" cy="523874"/>
              </a:xfrm>
              <a:prstGeom prst="rect">
                <a:avLst/>
              </a:prstGeom>
              <a:noFill/>
            </p:spPr>
          </p:pic>
        </p:grpSp>
      </p:grpSp>
    </p:spTree>
    <p:extLst>
      <p:ext uri="{BB962C8B-B14F-4D97-AF65-F5344CB8AC3E}">
        <p14:creationId xmlns:p14="http://schemas.microsoft.com/office/powerpoint/2010/main" val="385338287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Comparing Migration</a:t>
            </a:r>
            <a:endParaRPr lang="en-US" dirty="0"/>
          </a:p>
        </p:txBody>
      </p:sp>
      <p:sp>
        <p:nvSpPr>
          <p:cNvPr id="3" name="Text Placeholder 2"/>
          <p:cNvSpPr>
            <a:spLocks noGrp="1"/>
          </p:cNvSpPr>
          <p:nvPr>
            <p:ph type="body" sz="quarter" idx="10"/>
          </p:nvPr>
        </p:nvSpPr>
        <p:spPr>
          <a:xfrm>
            <a:off x="507868" y="1447799"/>
            <a:ext cx="11173090" cy="2985433"/>
          </a:xfrm>
        </p:spPr>
        <p:txBody>
          <a:bodyPr/>
          <a:lstStyle/>
          <a:p>
            <a:pPr>
              <a:buNone/>
            </a:pPr>
            <a:endParaRPr lang="en-US" dirty="0" smtClean="0"/>
          </a:p>
          <a:p>
            <a:pPr>
              <a:buNone/>
            </a:pPr>
            <a:r>
              <a:rPr lang="en-US" dirty="0" smtClean="0"/>
              <a:t>SMS 2003 to </a:t>
            </a:r>
            <a:r>
              <a:rPr lang="en-US" dirty="0" err="1" smtClean="0"/>
              <a:t>ConfigMgr</a:t>
            </a:r>
            <a:r>
              <a:rPr lang="en-US" dirty="0" smtClean="0"/>
              <a:t> 2007: </a:t>
            </a:r>
          </a:p>
          <a:p>
            <a:r>
              <a:rPr lang="en-US" baseline="0" dirty="0" smtClean="0"/>
              <a:t>Customers used their preferred client deployment mechanisms to perform client upgrades to get to </a:t>
            </a:r>
            <a:r>
              <a:rPr lang="en-US" baseline="0" dirty="0" err="1" smtClean="0"/>
              <a:t>ConfigMgr</a:t>
            </a:r>
            <a:r>
              <a:rPr lang="en-US" baseline="0" dirty="0" smtClean="0"/>
              <a:t> 2007:</a:t>
            </a:r>
          </a:p>
          <a:p>
            <a:pPr lvl="1"/>
            <a:r>
              <a:rPr lang="en-US" dirty="0" smtClean="0"/>
              <a:t>Software distribution, client push, Group Policy, software update, etc.</a:t>
            </a:r>
          </a:p>
          <a:p>
            <a:r>
              <a:rPr lang="en-US" dirty="0" smtClean="0"/>
              <a:t>Which clients do I have to migrate?</a:t>
            </a:r>
            <a:endParaRPr lang="en-US" dirty="0"/>
          </a:p>
        </p:txBody>
      </p:sp>
      <p:grpSp>
        <p:nvGrpSpPr>
          <p:cNvPr id="4" name="Group 10"/>
          <p:cNvGrpSpPr/>
          <p:nvPr/>
        </p:nvGrpSpPr>
        <p:grpSpPr>
          <a:xfrm>
            <a:off x="143436" y="126740"/>
            <a:ext cx="2192757" cy="1244861"/>
            <a:chOff x="228600" y="0"/>
            <a:chExt cx="2819401" cy="2057400"/>
          </a:xfrm>
        </p:grpSpPr>
        <p:grpSp>
          <p:nvGrpSpPr>
            <p:cNvPr id="7" name="Group 3"/>
            <p:cNvGrpSpPr/>
            <p:nvPr/>
          </p:nvGrpSpPr>
          <p:grpSpPr>
            <a:xfrm>
              <a:off x="228600" y="0"/>
              <a:ext cx="2819401" cy="2019301"/>
              <a:chOff x="-1" y="0"/>
              <a:chExt cx="2819401" cy="2019301"/>
            </a:xfrm>
            <a:scene3d>
              <a:camera prst="orthographicFront"/>
              <a:lightRig rig="flat" dir="t"/>
            </a:scene3d>
          </p:grpSpPr>
          <p:sp>
            <p:nvSpPr>
              <p:cNvPr id="5" name="Round Single Corner Rectangle 4"/>
              <p:cNvSpPr/>
              <p:nvPr/>
            </p:nvSpPr>
            <p:spPr>
              <a:xfrm rot="16200000">
                <a:off x="400049" y="-400049"/>
                <a:ext cx="2019300" cy="2819400"/>
              </a:xfrm>
              <a:prstGeom prst="round1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6" name="Round Single Corner Rectangle 4"/>
              <p:cNvSpPr/>
              <p:nvPr/>
            </p:nvSpPr>
            <p:spPr>
              <a:xfrm rot="21600000">
                <a:off x="0" y="0"/>
                <a:ext cx="2819400" cy="1514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Autofit/>
              </a:bodyPr>
              <a:lstStyle/>
              <a:p>
                <a:pPr algn="ctr" defTabSz="1422151">
                  <a:lnSpc>
                    <a:spcPct val="90000"/>
                  </a:lnSpc>
                  <a:spcBef>
                    <a:spcPct val="0"/>
                  </a:spcBef>
                  <a:spcAft>
                    <a:spcPct val="35000"/>
                  </a:spcAft>
                </a:pPr>
                <a:r>
                  <a:rPr lang="en-US" sz="2100" b="1" dirty="0"/>
                  <a:t>Clients</a:t>
                </a:r>
                <a:endParaRPr lang="en-US" sz="2100" b="1" dirty="0"/>
              </a:p>
            </p:txBody>
          </p:sp>
        </p:grpSp>
        <p:grpSp>
          <p:nvGrpSpPr>
            <p:cNvPr id="11" name="Group 6"/>
            <p:cNvGrpSpPr/>
            <p:nvPr/>
          </p:nvGrpSpPr>
          <p:grpSpPr>
            <a:xfrm>
              <a:off x="533400" y="914400"/>
              <a:ext cx="2286000" cy="1143000"/>
              <a:chOff x="2057400" y="2590800"/>
              <a:chExt cx="2286000" cy="1143000"/>
            </a:xfrm>
          </p:grpSpPr>
          <p:pic>
            <p:nvPicPr>
              <p:cNvPr id="8" name="Picture 2" descr="C:\Users\davidra\Documents\ClipArtforPowerpoint\DVD_ART36\Artwork_Imagery\Icons - Illustrations\_ REAL VISTA STYLE\desktop computer.png"/>
              <p:cNvPicPr>
                <a:picLocks noChangeAspect="1" noChangeArrowheads="1"/>
              </p:cNvPicPr>
              <p:nvPr/>
            </p:nvPicPr>
            <p:blipFill>
              <a:blip r:embed="rId3" cstate="print"/>
              <a:srcRect/>
              <a:stretch>
                <a:fillRect/>
              </a:stretch>
            </p:blipFill>
            <p:spPr bwMode="auto">
              <a:xfrm>
                <a:off x="2057400" y="2590800"/>
                <a:ext cx="1143000" cy="1143000"/>
              </a:xfrm>
              <a:prstGeom prst="rect">
                <a:avLst/>
              </a:prstGeom>
              <a:noFill/>
            </p:spPr>
          </p:pic>
          <p:pic>
            <p:nvPicPr>
              <p:cNvPr id="9" name="Picture 4" descr="C:\Users\davidra\Documents\ClipArtforPowerpoint\DVD_ART36\Artwork_Imagery\Hardware Photos\OEM HW\Windows Mobile devices (cell phone, pda)\Smartphone cell phones\HTC Touch Diamond 2 - Windows Mobile 6.5 screen fr.png"/>
              <p:cNvPicPr>
                <a:picLocks noChangeAspect="1" noChangeArrowheads="1"/>
              </p:cNvPicPr>
              <p:nvPr/>
            </p:nvPicPr>
            <p:blipFill>
              <a:blip r:embed="rId4" cstate="print"/>
              <a:srcRect/>
              <a:stretch>
                <a:fillRect/>
              </a:stretch>
            </p:blipFill>
            <p:spPr bwMode="auto">
              <a:xfrm>
                <a:off x="3352800" y="2819400"/>
                <a:ext cx="332486" cy="838200"/>
              </a:xfrm>
              <a:prstGeom prst="rect">
                <a:avLst/>
              </a:prstGeom>
              <a:noFill/>
            </p:spPr>
          </p:pic>
          <p:pic>
            <p:nvPicPr>
              <p:cNvPr id="10" name="Picture 6" descr="C:\Users\davidra\Documents\ClipArtforPowerpoint\DVD_ART36\Artwork_Imagery\Hardware Photos\OEM HW\Windows CE Embedded Devices\xpda9_font_with_card_rotate.png"/>
              <p:cNvPicPr>
                <a:picLocks noChangeAspect="1" noChangeArrowheads="1"/>
              </p:cNvPicPr>
              <p:nvPr/>
            </p:nvPicPr>
            <p:blipFill>
              <a:blip r:embed="rId5" cstate="print"/>
              <a:srcRect/>
              <a:stretch>
                <a:fillRect/>
              </a:stretch>
            </p:blipFill>
            <p:spPr bwMode="auto">
              <a:xfrm>
                <a:off x="3810000" y="2743200"/>
                <a:ext cx="533400" cy="607431"/>
              </a:xfrm>
              <a:prstGeom prst="rect">
                <a:avLst/>
              </a:prstGeom>
              <a:noFill/>
            </p:spPr>
          </p:pic>
        </p:grpSp>
      </p:grpSp>
    </p:spTree>
    <p:extLst>
      <p:ext uri="{BB962C8B-B14F-4D97-AF65-F5344CB8AC3E}">
        <p14:creationId xmlns:p14="http://schemas.microsoft.com/office/powerpoint/2010/main" val="29152155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TechEd_Europe_Session_Template_16x9FINALV2</Template>
  <TotalTime>121</TotalTime>
  <Words>2590</Words>
  <Application>Microsoft Office PowerPoint</Application>
  <PresentationFormat>Custom</PresentationFormat>
  <Paragraphs>456</Paragraphs>
  <Slides>42</Slides>
  <Notes>35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Wingdings</vt:lpstr>
      <vt:lpstr>Segoe UI</vt:lpstr>
      <vt:lpstr>Segoe Light</vt:lpstr>
      <vt:lpstr>Consolas</vt:lpstr>
      <vt:lpstr>Segoe</vt:lpstr>
      <vt:lpstr>TechEd_Europe_Session_Template_16x9FINALV2</vt:lpstr>
      <vt:lpstr>White with Consolas font for code slides</vt:lpstr>
      <vt:lpstr>PowerPoint Presentation</vt:lpstr>
      <vt:lpstr>System Center Configuration Manager v.Next: Migration from Configuration Manager 2007</vt:lpstr>
      <vt:lpstr>Agenda for Today’s Session</vt:lpstr>
      <vt:lpstr>Terminology</vt:lpstr>
      <vt:lpstr>Migration Planning</vt:lpstr>
      <vt:lpstr>   Comparing Migration</vt:lpstr>
      <vt:lpstr>   Comparing Migration</vt:lpstr>
      <vt:lpstr>   Comparing Migration </vt:lpstr>
      <vt:lpstr>   Comparing Migration</vt:lpstr>
      <vt:lpstr>Migrating to Configuration Manager v.Next</vt:lpstr>
      <vt:lpstr>Monitoring Migration in v.Next</vt:lpstr>
      <vt:lpstr>Migration Process to ConfigMgr v.Next</vt:lpstr>
      <vt:lpstr>   Enable Migration in ConfigMgr v.Next</vt:lpstr>
      <vt:lpstr>   Primary Site Mapping</vt:lpstr>
      <vt:lpstr>Specify source hierarchy and mapping primary sites </vt:lpstr>
      <vt:lpstr>   Migration Jobs</vt:lpstr>
      <vt:lpstr>   Distribution Points</vt:lpstr>
      <vt:lpstr>Defining and executing migration jobs</vt:lpstr>
      <vt:lpstr>   Client Migration</vt:lpstr>
      <vt:lpstr>   Inventory &amp; Compliance data</vt:lpstr>
      <vt:lpstr>Migration Process Review</vt:lpstr>
      <vt:lpstr>Customer Profiles</vt:lpstr>
      <vt:lpstr>Customer Profile #1</vt:lpstr>
      <vt:lpstr>Customer Profile #1 – 5000 clients “Remote office optimization”</vt:lpstr>
      <vt:lpstr>Customer Profile #1 – 5000 clients “Remote office optimization”</vt:lpstr>
      <vt:lpstr>Customer Profile #1</vt:lpstr>
      <vt:lpstr>Customer Profile #2</vt:lpstr>
      <vt:lpstr>Customer Profile #2</vt:lpstr>
      <vt:lpstr>Customer Profile #2</vt:lpstr>
      <vt:lpstr>Customer Profile #2</vt:lpstr>
      <vt:lpstr>Migration Object and Content Specifics</vt:lpstr>
      <vt:lpstr>Software Updates Management</vt:lpstr>
      <vt:lpstr>Software Distribution</vt:lpstr>
      <vt:lpstr>Operating System Deployment</vt:lpstr>
      <vt:lpstr>Settings Management (DCM)</vt:lpstr>
      <vt:lpstr>Content Migration</vt:lpstr>
      <vt:lpstr>Other Objects</vt:lpstr>
      <vt:lpstr>Prepare for ConfigMgr v.Next</vt:lpstr>
      <vt:lpstr>Prepare for ConfigMgr v.Next (2)</vt:lpstr>
      <vt:lpstr>Prepare for ConfigMgr v.Next (3)</vt:lpstr>
      <vt:lpstr>Managing ConfigMgr v.Next and ConfigMgr 2007</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&lt;Event Name Here&gt;</dc:subject>
  <dc:creator>Wally Mead</dc:creator>
  <cp:keywords>TechEd Europe 2010</cp:keywords>
  <dc:description>Template: Andrew Larson; Silver Fox Productions, Inc
Formatting:
Event Date: November 18-12
Event Location: Berlin, Germany
Audience Type: External</dc:description>
  <cp:lastModifiedBy>Wally</cp:lastModifiedBy>
  <cp:revision>19</cp:revision>
  <cp:lastPrinted>2010-05-11T05:02:34Z</cp:lastPrinted>
  <dcterms:created xsi:type="dcterms:W3CDTF">2010-10-07T20:30:26Z</dcterms:created>
  <dcterms:modified xsi:type="dcterms:W3CDTF">2010-10-31T21:09:47Z</dcterms:modified>
  <cp:category>TechEd Europe 2010</cp:category>
</cp:coreProperties>
</file>